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0F5A6B-745B-46A3-9C60-CDCD7D9D45D2}" v="1" dt="2026-08-20T18:40:49.52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607" autoAdjust="0"/>
    <p:restoredTop sz="46206" autoAdjust="0"/>
  </p:normalViewPr>
  <p:slideViewPr>
    <p:cSldViewPr>
      <p:cViewPr varScale="1">
        <p:scale>
          <a:sx n="38" d="100"/>
          <a:sy n="38" d="100"/>
        </p:scale>
        <p:origin x="1699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2BCF2-78CE-49EC-8C76-E27D169993F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EE8C-50BF-494E-9272-F9171420C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2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to find another pathway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00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– emergency svc only. Must be a resident, meet income req also.</a:t>
            </a:r>
          </a:p>
          <a:p>
            <a:r>
              <a:rPr lang="en-US" dirty="0"/>
              <a:t>If person </a:t>
            </a:r>
            <a:r>
              <a:rPr lang="en-US" dirty="0" err="1"/>
              <a:t>elig</a:t>
            </a:r>
            <a:r>
              <a:rPr lang="en-US" dirty="0"/>
              <a:t> for CHIPRA214 &gt; wants you to go there as more robust.</a:t>
            </a:r>
          </a:p>
          <a:p>
            <a:endParaRPr lang="en-US" dirty="0"/>
          </a:p>
          <a:p>
            <a:r>
              <a:rPr lang="en-US" dirty="0"/>
              <a:t>After the 2 months, only </a:t>
            </a:r>
            <a:r>
              <a:rPr lang="en-US" dirty="0" err="1"/>
              <a:t>elig</a:t>
            </a:r>
            <a:r>
              <a:rPr lang="en-US" dirty="0"/>
              <a:t> for ESO.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7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1 -  will check current benes. Verify status. If you don’t have one of the non-citizen status &gt; not covered.</a:t>
            </a:r>
          </a:p>
          <a:p>
            <a:r>
              <a:rPr lang="en-US" dirty="0"/>
              <a:t>2 – if persons’ status have changed to allowable status then won’t lose coverage</a:t>
            </a:r>
          </a:p>
          <a:p>
            <a:r>
              <a:rPr lang="en-US" dirty="0"/>
              <a:t>3 – will request info and give benes time to respond; will be important for us to work with ppl on this. </a:t>
            </a:r>
          </a:p>
          <a:p>
            <a:endParaRPr lang="en-US" dirty="0"/>
          </a:p>
          <a:p>
            <a:r>
              <a:rPr lang="en-US" dirty="0"/>
              <a:t>All starts 10/1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6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card holders – even if status adjusted to LPR may still have 5yr waiting period.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13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2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40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she was not </a:t>
            </a:r>
            <a:r>
              <a:rPr lang="en-US" dirty="0" err="1"/>
              <a:t>preg</a:t>
            </a:r>
            <a:r>
              <a:rPr lang="en-US" dirty="0"/>
              <a:t> &gt; ESO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38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Usu</a:t>
            </a:r>
            <a:r>
              <a:rPr lang="en-US" dirty="0"/>
              <a:t> ppl with SSI was always </a:t>
            </a:r>
            <a:r>
              <a:rPr lang="en-US" dirty="0" err="1"/>
              <a:t>elig</a:t>
            </a:r>
            <a:r>
              <a:rPr lang="en-US" dirty="0"/>
              <a:t> for MA. </a:t>
            </a:r>
          </a:p>
          <a:p>
            <a:r>
              <a:rPr lang="en-US" dirty="0"/>
              <a:t>HR1 didn’t change SSI immigration rules.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"/>
                <a:cs typeface="Arial"/>
              </a:rPr>
              <a:t>Michigan</a:t>
            </a:r>
            <a:r>
              <a:rPr lang="en-US" sz="1200" spc="-4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will</a:t>
            </a:r>
            <a:r>
              <a:rPr lang="en-US" sz="1200" spc="-4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need</a:t>
            </a:r>
            <a:r>
              <a:rPr lang="en-US" sz="1200" spc="-3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to</a:t>
            </a:r>
            <a:r>
              <a:rPr lang="en-US" sz="1200" spc="-2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check</a:t>
            </a:r>
            <a:r>
              <a:rPr lang="en-US" sz="1200" spc="-4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immigrant</a:t>
            </a:r>
            <a:r>
              <a:rPr lang="en-US" sz="1200" spc="-2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eligibility</a:t>
            </a:r>
            <a:r>
              <a:rPr lang="en-US" sz="1200" spc="-5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for</a:t>
            </a:r>
            <a:r>
              <a:rPr lang="en-US" sz="1200" spc="-1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every</a:t>
            </a:r>
            <a:r>
              <a:rPr lang="en-US" sz="1200" spc="-3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individual</a:t>
            </a:r>
            <a:r>
              <a:rPr lang="en-US" sz="1200" spc="-3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who</a:t>
            </a:r>
            <a:r>
              <a:rPr lang="en-US" sz="1200" spc="-4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is</a:t>
            </a:r>
            <a:r>
              <a:rPr lang="en-US" sz="1200" spc="-4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determined</a:t>
            </a:r>
            <a:r>
              <a:rPr lang="en-US" sz="1200" spc="-2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eligible</a:t>
            </a:r>
            <a:r>
              <a:rPr lang="en-US" sz="1200" spc="-65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for</a:t>
            </a:r>
            <a:r>
              <a:rPr lang="en-US" sz="1200" spc="-15" dirty="0">
                <a:latin typeface="Arial"/>
                <a:cs typeface="Arial"/>
              </a:rPr>
              <a:t> </a:t>
            </a:r>
            <a:r>
              <a:rPr lang="en-US" sz="1200" spc="-20" dirty="0">
                <a:latin typeface="Arial"/>
                <a:cs typeface="Arial"/>
              </a:rPr>
              <a:t>SSI. Now can’t automatically assume coverage. Has to verify. Wil have to redetermine ppl with SSI and MA. </a:t>
            </a:r>
            <a:endParaRPr lang="en-US" sz="12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61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status has been adjusted, call the 844 # above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82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37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 of notices: plan to start this weekend running reports for persons to be impacted. Notices will be sent out next week or so.  </a:t>
            </a:r>
          </a:p>
          <a:p>
            <a:r>
              <a:rPr lang="en-US" dirty="0"/>
              <a:t>Languages – will be based on preferred language person indicated on enrollment. Available in Spanish, Arabic</a:t>
            </a:r>
          </a:p>
          <a:p>
            <a:r>
              <a:rPr lang="en-US" dirty="0"/>
              <a:t>CHIPRA Coverage: kids under age of 21</a:t>
            </a:r>
          </a:p>
          <a:p>
            <a:r>
              <a:rPr lang="en-US" dirty="0"/>
              <a:t>Changes to be implemented 10/1. </a:t>
            </a:r>
          </a:p>
          <a:p>
            <a:r>
              <a:rPr lang="en-US" dirty="0"/>
              <a:t>How much time will folks have to respond if they need to submit more info? A: 90 days for VCL. </a:t>
            </a:r>
          </a:p>
          <a:p>
            <a:r>
              <a:rPr lang="en-US" dirty="0"/>
              <a:t>Does person maintain coverage during the 90 days? A: yes would have 90 days for date of notice. </a:t>
            </a:r>
          </a:p>
          <a:p>
            <a:r>
              <a:rPr lang="en-US" dirty="0"/>
              <a:t>Q: American Indians, Tribal – does this apply to them. A: If they are also US citizens then doesn’t apply. If not, the same rules apply.  </a:t>
            </a:r>
          </a:p>
          <a:p>
            <a:r>
              <a:rPr lang="en-US" dirty="0"/>
              <a:t>Recording will be on website next week or so.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EE8C-50BF-494E-9272-F9171420C2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4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4949190"/>
          </a:xfrm>
          <a:custGeom>
            <a:avLst/>
            <a:gdLst/>
            <a:ahLst/>
            <a:cxnLst/>
            <a:rect l="l" t="t" r="r" b="b"/>
            <a:pathLst>
              <a:path w="12192000" h="4949190">
                <a:moveTo>
                  <a:pt x="12192000" y="0"/>
                </a:moveTo>
                <a:lnTo>
                  <a:pt x="0" y="0"/>
                </a:lnTo>
                <a:lnTo>
                  <a:pt x="0" y="4948936"/>
                </a:lnTo>
                <a:lnTo>
                  <a:pt x="12192000" y="4948936"/>
                </a:lnTo>
                <a:lnTo>
                  <a:pt x="12192000" y="0"/>
                </a:lnTo>
                <a:close/>
              </a:path>
            </a:pathLst>
          </a:custGeom>
          <a:solidFill>
            <a:srgbClr val="0E406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7700" y="5040934"/>
            <a:ext cx="3276600" cy="167017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01572" y="1754885"/>
            <a:ext cx="9511665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E406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7114" y="5747270"/>
            <a:ext cx="1477644" cy="5558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325880"/>
          </a:xfrm>
          <a:custGeom>
            <a:avLst/>
            <a:gdLst/>
            <a:ahLst/>
            <a:cxnLst/>
            <a:rect l="l" t="t" r="r" b="b"/>
            <a:pathLst>
              <a:path w="12192000" h="1325880">
                <a:moveTo>
                  <a:pt x="12192000" y="0"/>
                </a:moveTo>
                <a:lnTo>
                  <a:pt x="0" y="0"/>
                </a:lnTo>
                <a:lnTo>
                  <a:pt x="0" y="1325626"/>
                </a:lnTo>
                <a:lnTo>
                  <a:pt x="12192000" y="1325626"/>
                </a:lnTo>
                <a:lnTo>
                  <a:pt x="12192000" y="0"/>
                </a:lnTo>
                <a:close/>
              </a:path>
            </a:pathLst>
          </a:custGeom>
          <a:solidFill>
            <a:srgbClr val="0E406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95255" y="384809"/>
            <a:ext cx="1477645" cy="55587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6666" y="-35560"/>
            <a:ext cx="9254490" cy="130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0012" y="2239695"/>
            <a:ext cx="9852025" cy="1724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icaid.gov/federal-policy-guidance/downloads/sho26001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wnloads.cms.gov/cmsgov/archived-downloads/smdl/downloads/sho10006.pdf" TargetMode="External"/><Relationship Id="rId2" Type="http://schemas.openxmlformats.org/officeDocument/2006/relationships/hyperlink" Target="https://www.congress.gov/bill/111th-congress/house-bill/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caid.gov/sites/default/files/2021-08/sho-21-002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higan.gov/mdhhs/assistance-programs/medicaid/medicaid-changes/non-citiz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ichigan.gov/-/media/Project/Websites/mdhhs/Folder1/Folder43/MSA_05-61.pdf?rev=c77c9791e7f1441881f541063968b42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dhhs-pres-prod.michigan.gov/olmweb/ex/BP/Public/BEM/657.pdf#pagemode%3Dbookmark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dch.state.mi.us/dch-medicaid/manuals/MedicaidProviderManual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cfr.gov/current/title-42/chapter-IV/subchapter-D/part-457/subpart-C/section-457.350" TargetMode="External"/><Relationship Id="rId3" Type="http://schemas.openxmlformats.org/officeDocument/2006/relationships/hyperlink" Target="https://www.ecfr.gov/current/title-42/chapter-IV/subchapter-C/part-435/subpart-J/subject-group-ECFR0717d3fdf4a090c/section-435.916" TargetMode="External"/><Relationship Id="rId7" Type="http://schemas.openxmlformats.org/officeDocument/2006/relationships/hyperlink" Target="https://www.ecfr.gov/current/title-42/chapter-IV/subchapter-C/part-435/subpart-J/subject-group-ECFR0717d3fdf4a090c/section-435.916#p-435.916(f)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fr.gov/current/title-42/chapter-IV/subchapter-D/part-457/subpart-C/section-457.380" TargetMode="External"/><Relationship Id="rId5" Type="http://schemas.openxmlformats.org/officeDocument/2006/relationships/hyperlink" Target="https://www.ecfr.gov/current/title-42/chapter-IV/subchapter-C/part-435/subpart-J/subject-group-ECFRc649656b2ed45a8/section-435.952" TargetMode="External"/><Relationship Id="rId4" Type="http://schemas.openxmlformats.org/officeDocument/2006/relationships/hyperlink" Target="https://www.ecfr.gov/current/title-42/chapter-IV/subchapter-D/part-457/subpart-C/section-457.343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ngress.gov/bill/111th-congress/house-bill/2" TargetMode="External"/><Relationship Id="rId3" Type="http://schemas.openxmlformats.org/officeDocument/2006/relationships/hyperlink" Target="https://www.medicaid.gov/medicaid/downloads/impl-alien-elg-section-71109-wftc-deck.pdf?utm_source=chatgpt.com" TargetMode="External"/><Relationship Id="rId7" Type="http://schemas.openxmlformats.org/officeDocument/2006/relationships/hyperlink" Target="https://www.govinfo.gov/content/pkg/PLAW-111publ118/html/PLAW-111publ118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fr.gov/current/title-42/chapter-IV/subchapter-C/part-435/subpart-B/subject-group-ECFR0f298791c27f7f1/section-435.145" TargetMode="External"/><Relationship Id="rId5" Type="http://schemas.openxmlformats.org/officeDocument/2006/relationships/hyperlink" Target="https://uscode.house.gov/view.xhtml?req=granuleid%3AUSC-prelim-title22-section7105&amp;num=0&amp;edition=prelim" TargetMode="External"/><Relationship Id="rId4" Type="http://schemas.openxmlformats.org/officeDocument/2006/relationships/hyperlink" Target="https://uscode.house.gov/view.xhtml?req=(title%3A8%20section%3A1613%20edition%3Aprelim)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mibridges.michigan.gov/s/isd-help-learning-tools-detail-page?videoQuery=ltiv&amp;language=en_U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ewmibridges.michigan.gov/s/isd-landing-page?language=en_US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indent="-635" algn="ctr">
              <a:lnSpc>
                <a:spcPts val="3240"/>
              </a:lnSpc>
              <a:spcBef>
                <a:spcPts val="505"/>
              </a:spcBef>
            </a:pPr>
            <a:r>
              <a:rPr sz="3000" b="1" dirty="0">
                <a:latin typeface="Arial"/>
                <a:cs typeface="Arial"/>
              </a:rPr>
              <a:t>Medicaid</a:t>
            </a:r>
            <a:r>
              <a:rPr sz="3000" b="1" spc="-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Eligibility</a:t>
            </a:r>
            <a:r>
              <a:rPr sz="3000" b="1" spc="-4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Changes</a:t>
            </a:r>
            <a:r>
              <a:rPr sz="3000" b="1" spc="-10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for</a:t>
            </a:r>
            <a:r>
              <a:rPr sz="3000" b="1" spc="-8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Certain</a:t>
            </a:r>
            <a:r>
              <a:rPr sz="3000" b="1" spc="-85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Immigrants: </a:t>
            </a:r>
            <a:r>
              <a:rPr sz="3000" dirty="0"/>
              <a:t>What</a:t>
            </a:r>
            <a:r>
              <a:rPr sz="3000" spc="-5" dirty="0"/>
              <a:t> </a:t>
            </a:r>
            <a:r>
              <a:rPr sz="3000" dirty="0"/>
              <a:t>Community</a:t>
            </a:r>
            <a:r>
              <a:rPr sz="3000" spc="-30" dirty="0"/>
              <a:t> </a:t>
            </a:r>
            <a:r>
              <a:rPr sz="3000" dirty="0"/>
              <a:t>Based</a:t>
            </a:r>
            <a:r>
              <a:rPr sz="3000" spc="-15" dirty="0"/>
              <a:t> </a:t>
            </a:r>
            <a:r>
              <a:rPr sz="3000" dirty="0"/>
              <a:t>Organizations</a:t>
            </a:r>
            <a:r>
              <a:rPr sz="3000" spc="-35" dirty="0"/>
              <a:t> </a:t>
            </a:r>
            <a:r>
              <a:rPr sz="3000" dirty="0"/>
              <a:t>Need</a:t>
            </a:r>
            <a:r>
              <a:rPr sz="3000" spc="-25" dirty="0"/>
              <a:t> </a:t>
            </a:r>
            <a:r>
              <a:rPr sz="3000" dirty="0"/>
              <a:t>to</a:t>
            </a:r>
            <a:r>
              <a:rPr sz="3000" spc="-15" dirty="0"/>
              <a:t> </a:t>
            </a:r>
            <a:r>
              <a:rPr sz="3000" dirty="0"/>
              <a:t>Know</a:t>
            </a:r>
            <a:r>
              <a:rPr sz="3000" spc="-30" dirty="0"/>
              <a:t> </a:t>
            </a:r>
            <a:r>
              <a:rPr sz="3000" spc="-25" dirty="0"/>
              <a:t>to </a:t>
            </a:r>
            <a:r>
              <a:rPr sz="3000" dirty="0"/>
              <a:t>Help</a:t>
            </a:r>
            <a:r>
              <a:rPr sz="3000" spc="-55" dirty="0"/>
              <a:t> </a:t>
            </a:r>
            <a:r>
              <a:rPr sz="3000" dirty="0"/>
              <a:t>Immigrant</a:t>
            </a:r>
            <a:r>
              <a:rPr sz="3000" spc="-15" dirty="0"/>
              <a:t> </a:t>
            </a:r>
            <a:r>
              <a:rPr sz="3000" spc="-10" dirty="0"/>
              <a:t>Families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56657" y="3754628"/>
            <a:ext cx="1687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August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20,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5675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20"/>
              </a:spcBef>
            </a:pPr>
            <a:r>
              <a:rPr sz="2800" b="1" spc="-10" dirty="0">
                <a:latin typeface="Arial"/>
                <a:cs typeface="Arial"/>
              </a:rPr>
              <a:t>Overview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789531"/>
            <a:ext cx="9581515" cy="36398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01650" indent="-488950">
              <a:lnSpc>
                <a:spcPct val="100000"/>
              </a:lnSpc>
              <a:spcBef>
                <a:spcPts val="280"/>
              </a:spcBef>
              <a:buClr>
                <a:srgbClr val="0E406B"/>
              </a:buClr>
              <a:buChar char="•"/>
              <a:tabLst>
                <a:tab pos="501650" algn="l"/>
              </a:tabLst>
            </a:pPr>
            <a:r>
              <a:rPr sz="2600" dirty="0">
                <a:latin typeface="Arial"/>
                <a:cs typeface="Arial"/>
              </a:rPr>
              <a:t>What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is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Changing</a:t>
            </a:r>
            <a:endParaRPr sz="2600">
              <a:latin typeface="Arial"/>
              <a:cs typeface="Arial"/>
            </a:endParaRPr>
          </a:p>
          <a:p>
            <a:pPr marL="958850" lvl="1" indent="-488950">
              <a:lnSpc>
                <a:spcPct val="100000"/>
              </a:lnSpc>
              <a:spcBef>
                <a:spcPts val="180"/>
              </a:spcBef>
              <a:buClr>
                <a:srgbClr val="0E406B"/>
              </a:buClr>
              <a:buChar char="•"/>
              <a:tabLst>
                <a:tab pos="958850" algn="l"/>
              </a:tabLst>
            </a:pPr>
            <a:r>
              <a:rPr sz="2600" dirty="0">
                <a:latin typeface="Arial"/>
                <a:cs typeface="Arial"/>
              </a:rPr>
              <a:t>New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Federal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Medicaid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Coverage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Changes</a:t>
            </a:r>
            <a:endParaRPr sz="2600">
              <a:latin typeface="Arial"/>
              <a:cs typeface="Arial"/>
            </a:endParaRPr>
          </a:p>
          <a:p>
            <a:pPr marL="958850" lvl="1" indent="-488950">
              <a:lnSpc>
                <a:spcPct val="100000"/>
              </a:lnSpc>
              <a:spcBef>
                <a:spcPts val="195"/>
              </a:spcBef>
              <a:buClr>
                <a:srgbClr val="0E406B"/>
              </a:buClr>
              <a:buChar char="•"/>
              <a:tabLst>
                <a:tab pos="958850" algn="l"/>
              </a:tabLst>
            </a:pPr>
            <a:r>
              <a:rPr sz="2600" spc="-10" dirty="0">
                <a:latin typeface="Arial"/>
                <a:cs typeface="Arial"/>
              </a:rPr>
              <a:t>CHIPRA-</a:t>
            </a:r>
            <a:r>
              <a:rPr sz="2600" dirty="0">
                <a:latin typeface="Arial"/>
                <a:cs typeface="Arial"/>
              </a:rPr>
              <a:t>214,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Emergency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Services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Only,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MOMS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Coverage</a:t>
            </a:r>
            <a:endParaRPr sz="2600">
              <a:latin typeface="Arial"/>
              <a:cs typeface="Arial"/>
            </a:endParaRPr>
          </a:p>
          <a:p>
            <a:pPr marL="958850" lvl="1" indent="-488950">
              <a:lnSpc>
                <a:spcPct val="100000"/>
              </a:lnSpc>
              <a:spcBef>
                <a:spcPts val="190"/>
              </a:spcBef>
              <a:buClr>
                <a:srgbClr val="0E406B"/>
              </a:buClr>
              <a:buChar char="•"/>
              <a:tabLst>
                <a:tab pos="958850" algn="l"/>
              </a:tabLst>
            </a:pPr>
            <a:r>
              <a:rPr sz="2600" dirty="0">
                <a:latin typeface="Arial"/>
                <a:cs typeface="Arial"/>
              </a:rPr>
              <a:t>How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Michigan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Will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Review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People’s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Coverage</a:t>
            </a:r>
            <a:endParaRPr sz="2600">
              <a:latin typeface="Arial"/>
              <a:cs typeface="Arial"/>
            </a:endParaRPr>
          </a:p>
          <a:p>
            <a:pPr marL="501650" indent="-488950">
              <a:lnSpc>
                <a:spcPct val="100000"/>
              </a:lnSpc>
              <a:spcBef>
                <a:spcPts val="685"/>
              </a:spcBef>
              <a:buClr>
                <a:srgbClr val="0E406B"/>
              </a:buClr>
              <a:buChar char="•"/>
              <a:tabLst>
                <a:tab pos="501650" algn="l"/>
              </a:tabLst>
            </a:pPr>
            <a:r>
              <a:rPr sz="2600" dirty="0">
                <a:latin typeface="Arial"/>
                <a:cs typeface="Arial"/>
              </a:rPr>
              <a:t>Coverage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Transition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Scenarios</a:t>
            </a:r>
            <a:endParaRPr sz="2600">
              <a:latin typeface="Arial"/>
              <a:cs typeface="Arial"/>
            </a:endParaRPr>
          </a:p>
          <a:p>
            <a:pPr marL="501650" indent="-488950">
              <a:lnSpc>
                <a:spcPct val="100000"/>
              </a:lnSpc>
              <a:spcBef>
                <a:spcPts val="685"/>
              </a:spcBef>
              <a:buClr>
                <a:srgbClr val="0E406B"/>
              </a:buClr>
              <a:buChar char="•"/>
              <a:tabLst>
                <a:tab pos="501650" algn="l"/>
              </a:tabLst>
            </a:pPr>
            <a:r>
              <a:rPr sz="2600" dirty="0">
                <a:latin typeface="Arial"/>
                <a:cs typeface="Arial"/>
              </a:rPr>
              <a:t>Special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Rules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for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People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with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SSI</a:t>
            </a:r>
            <a:endParaRPr sz="2600">
              <a:latin typeface="Arial"/>
              <a:cs typeface="Arial"/>
            </a:endParaRPr>
          </a:p>
          <a:p>
            <a:pPr marL="501650" indent="-488950">
              <a:lnSpc>
                <a:spcPct val="100000"/>
              </a:lnSpc>
              <a:spcBef>
                <a:spcPts val="695"/>
              </a:spcBef>
              <a:buClr>
                <a:srgbClr val="0E406B"/>
              </a:buClr>
              <a:buChar char="•"/>
              <a:tabLst>
                <a:tab pos="501650" algn="l"/>
              </a:tabLst>
            </a:pPr>
            <a:r>
              <a:rPr sz="2600" dirty="0">
                <a:latin typeface="Arial"/>
                <a:cs typeface="Arial"/>
              </a:rPr>
              <a:t>Informing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Members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of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Upcoming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Changes</a:t>
            </a:r>
            <a:endParaRPr sz="2600">
              <a:latin typeface="Arial"/>
              <a:cs typeface="Arial"/>
            </a:endParaRPr>
          </a:p>
          <a:p>
            <a:pPr marL="501650" indent="-488950">
              <a:lnSpc>
                <a:spcPct val="100000"/>
              </a:lnSpc>
              <a:spcBef>
                <a:spcPts val="685"/>
              </a:spcBef>
              <a:buClr>
                <a:srgbClr val="0E406B"/>
              </a:buClr>
              <a:buChar char="•"/>
              <a:tabLst>
                <a:tab pos="501650" algn="l"/>
              </a:tabLst>
            </a:pPr>
            <a:r>
              <a:rPr sz="2600" spc="-10" dirty="0">
                <a:latin typeface="Arial"/>
                <a:cs typeface="Arial"/>
              </a:rPr>
              <a:t>Discussion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723894" y="3026156"/>
            <a:ext cx="47466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Arial"/>
                <a:cs typeface="Arial"/>
              </a:rPr>
              <a:t>What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Changing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201930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Medicaid</a:t>
            </a:r>
            <a:r>
              <a:rPr sz="3600" spc="-45" dirty="0"/>
              <a:t> </a:t>
            </a:r>
            <a:r>
              <a:rPr sz="3600" dirty="0"/>
              <a:t>Eligibility</a:t>
            </a:r>
            <a:r>
              <a:rPr sz="3600" spc="-60" dirty="0"/>
              <a:t> </a:t>
            </a:r>
            <a:r>
              <a:rPr sz="3600" dirty="0"/>
              <a:t>Changes</a:t>
            </a:r>
            <a:r>
              <a:rPr sz="3600" spc="-40" dirty="0"/>
              <a:t> </a:t>
            </a:r>
            <a:r>
              <a:rPr sz="3600" dirty="0"/>
              <a:t>for</a:t>
            </a:r>
            <a:r>
              <a:rPr sz="3600" spc="-20" dirty="0"/>
              <a:t> </a:t>
            </a:r>
            <a:r>
              <a:rPr sz="3600" spc="-10" dirty="0"/>
              <a:t>Certain Immigrants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1325587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57"/>
                </a:lnTo>
                <a:lnTo>
                  <a:pt x="12192000" y="1015657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2897" y="1351280"/>
            <a:ext cx="1164145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Beginning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October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2026,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federal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law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eligibility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certain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immigrants.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This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presentation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explains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what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changing,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who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affected,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what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coverage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options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remain</a:t>
            </a:r>
            <a:endParaRPr sz="200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available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Michigan.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9448" y="2565717"/>
            <a:ext cx="5297805" cy="3106420"/>
            <a:chOff x="309448" y="2565717"/>
            <a:chExt cx="5297805" cy="3106420"/>
          </a:xfrm>
        </p:grpSpPr>
        <p:sp>
          <p:nvSpPr>
            <p:cNvPr id="6" name="object 6"/>
            <p:cNvSpPr/>
            <p:nvPr/>
          </p:nvSpPr>
          <p:spPr>
            <a:xfrm>
              <a:off x="318973" y="2575242"/>
              <a:ext cx="5278755" cy="3087370"/>
            </a:xfrm>
            <a:custGeom>
              <a:avLst/>
              <a:gdLst/>
              <a:ahLst/>
              <a:cxnLst/>
              <a:rect l="l" t="t" r="r" b="b"/>
              <a:pathLst>
                <a:path w="5278755" h="3087370">
                  <a:moveTo>
                    <a:pt x="5278755" y="0"/>
                  </a:moveTo>
                  <a:lnTo>
                    <a:pt x="0" y="0"/>
                  </a:lnTo>
                  <a:lnTo>
                    <a:pt x="0" y="3087370"/>
                  </a:lnTo>
                  <a:lnTo>
                    <a:pt x="5278755" y="3087370"/>
                  </a:lnTo>
                  <a:lnTo>
                    <a:pt x="527875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8973" y="2575242"/>
              <a:ext cx="5278755" cy="3087370"/>
            </a:xfrm>
            <a:custGeom>
              <a:avLst/>
              <a:gdLst/>
              <a:ahLst/>
              <a:cxnLst/>
              <a:rect l="l" t="t" r="r" b="b"/>
              <a:pathLst>
                <a:path w="5278755" h="3087370">
                  <a:moveTo>
                    <a:pt x="0" y="3087370"/>
                  </a:moveTo>
                  <a:lnTo>
                    <a:pt x="5278755" y="3087370"/>
                  </a:lnTo>
                  <a:lnTo>
                    <a:pt x="5278755" y="0"/>
                  </a:lnTo>
                  <a:lnTo>
                    <a:pt x="0" y="0"/>
                  </a:lnTo>
                  <a:lnTo>
                    <a:pt x="0" y="3087370"/>
                  </a:lnTo>
                  <a:close/>
                </a:path>
              </a:pathLst>
            </a:custGeom>
            <a:ln w="1905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97865" y="2576581"/>
            <a:ext cx="4967605" cy="266319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078989">
              <a:lnSpc>
                <a:spcPct val="100000"/>
              </a:lnSpc>
              <a:spcBef>
                <a:spcPts val="700"/>
              </a:spcBef>
            </a:pP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endParaRPr sz="1700">
              <a:latin typeface="Arial"/>
              <a:cs typeface="Arial"/>
            </a:endParaRPr>
          </a:p>
          <a:p>
            <a:pPr marL="299085" marR="467359" indent="-287020">
              <a:lnSpc>
                <a:spcPct val="100000"/>
              </a:lnSpc>
              <a:spcBef>
                <a:spcPts val="605"/>
              </a:spcBef>
              <a:buChar char="•"/>
              <a:tabLst>
                <a:tab pos="299085" algn="l"/>
              </a:tabLst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Federal</a:t>
            </a:r>
            <a:r>
              <a:rPr sz="17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law</a:t>
            </a:r>
            <a:r>
              <a:rPr sz="17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changes</a:t>
            </a:r>
            <a:r>
              <a:rPr sz="17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sz="1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immigrants</a:t>
            </a:r>
            <a:r>
              <a:rPr sz="17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receive</a:t>
            </a:r>
            <a:r>
              <a:rPr sz="1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7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r>
              <a:rPr sz="1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Medicaid.</a:t>
            </a:r>
            <a:endParaRPr sz="1700">
              <a:latin typeface="Arial"/>
              <a:cs typeface="Arial"/>
            </a:endParaRPr>
          </a:p>
          <a:p>
            <a:pPr marL="299085" marR="27749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</a:tabLst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changes</a:t>
            </a:r>
            <a:r>
              <a:rPr sz="17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apply</a:t>
            </a:r>
            <a:r>
              <a:rPr sz="17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7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sz="17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state,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including Michigan.</a:t>
            </a:r>
            <a:endParaRPr sz="17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</a:tabLst>
            </a:pP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law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changes</a:t>
            </a:r>
            <a:r>
              <a:rPr sz="17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Medicaid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Arial"/>
                <a:cs typeface="Arial"/>
              </a:rPr>
              <a:t>eligibility.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law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change</a:t>
            </a:r>
            <a:r>
              <a:rPr sz="17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immigration</a:t>
            </a:r>
            <a:r>
              <a:rPr sz="17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status,</a:t>
            </a:r>
            <a:r>
              <a:rPr sz="17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immigration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benefits,</a:t>
            </a:r>
            <a:r>
              <a:rPr sz="1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7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individual's</a:t>
            </a:r>
            <a:r>
              <a:rPr sz="17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legal</a:t>
            </a:r>
            <a:r>
              <a:rPr sz="17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presence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7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United</a:t>
            </a:r>
            <a:r>
              <a:rPr sz="17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States.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0048" y="2580589"/>
            <a:ext cx="5623560" cy="4146550"/>
          </a:xfrm>
          <a:prstGeom prst="rect">
            <a:avLst/>
          </a:prstGeom>
          <a:solidFill>
            <a:srgbClr val="DAE2F3"/>
          </a:solidFill>
          <a:ln w="19050">
            <a:solidFill>
              <a:srgbClr val="2E5496"/>
            </a:solidFill>
          </a:ln>
        </p:spPr>
        <p:txBody>
          <a:bodyPr vert="horz" wrap="square" lIns="0" tIns="193675" rIns="0" bIns="0" rtlCol="0">
            <a:spAutoFit/>
          </a:bodyPr>
          <a:lstStyle/>
          <a:p>
            <a:pPr marL="2181225">
              <a:lnSpc>
                <a:spcPct val="100000"/>
              </a:lnSpc>
              <a:spcBef>
                <a:spcPts val="1525"/>
              </a:spcBef>
            </a:pPr>
            <a:r>
              <a:rPr sz="1700" b="1" spc="-10" dirty="0">
                <a:latin typeface="Arial"/>
                <a:cs typeface="Arial"/>
              </a:rPr>
              <a:t>Implications</a:t>
            </a:r>
            <a:endParaRPr sz="1700">
              <a:latin typeface="Arial"/>
              <a:cs typeface="Arial"/>
            </a:endParaRPr>
          </a:p>
          <a:p>
            <a:pPr marL="378460" marR="22352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700" dirty="0">
                <a:latin typeface="Arial"/>
                <a:cs typeface="Arial"/>
              </a:rPr>
              <a:t>Many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community-</a:t>
            </a:r>
            <a:r>
              <a:rPr sz="1700" dirty="0">
                <a:latin typeface="Arial"/>
                <a:cs typeface="Arial"/>
              </a:rPr>
              <a:t>based</a:t>
            </a:r>
            <a:r>
              <a:rPr sz="1700" spc="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organizations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will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begin </a:t>
            </a:r>
            <a:r>
              <a:rPr sz="1700" dirty="0">
                <a:latin typeface="Arial"/>
                <a:cs typeface="Arial"/>
              </a:rPr>
              <a:t>receiving</a:t>
            </a:r>
            <a:r>
              <a:rPr sz="1700" spc="-7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questions</a:t>
            </a:r>
            <a:r>
              <a:rPr sz="1700" spc="-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from</a:t>
            </a:r>
            <a:r>
              <a:rPr sz="1700" spc="-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individuals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who</a:t>
            </a:r>
            <a:r>
              <a:rPr sz="1700" spc="-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have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heard </a:t>
            </a:r>
            <a:r>
              <a:rPr sz="1700" dirty="0">
                <a:latin typeface="Arial"/>
                <a:cs typeface="Arial"/>
              </a:rPr>
              <a:t>that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immigrants</a:t>
            </a:r>
            <a:r>
              <a:rPr sz="1700" spc="-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are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losing</a:t>
            </a:r>
            <a:r>
              <a:rPr sz="1700" spc="-3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Medicaid.</a:t>
            </a:r>
            <a:endParaRPr sz="1700">
              <a:latin typeface="Arial"/>
              <a:cs typeface="Arial"/>
            </a:endParaRPr>
          </a:p>
          <a:p>
            <a:pPr marL="378460" marR="10858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700" dirty="0">
                <a:latin typeface="Arial"/>
                <a:cs typeface="Arial"/>
              </a:rPr>
              <a:t>Some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immigrants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will</a:t>
            </a:r>
            <a:r>
              <a:rPr sz="1700" spc="-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lose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full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Medicaid,</a:t>
            </a:r>
            <a:r>
              <a:rPr sz="1700" spc="-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but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many</a:t>
            </a:r>
            <a:r>
              <a:rPr sz="1700" spc="-20" dirty="0">
                <a:latin typeface="Arial"/>
                <a:cs typeface="Arial"/>
              </a:rPr>
              <a:t> will not.</a:t>
            </a:r>
            <a:endParaRPr sz="1700">
              <a:latin typeface="Arial"/>
              <a:cs typeface="Arial"/>
            </a:endParaRPr>
          </a:p>
          <a:p>
            <a:pPr marL="378460" marR="32639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700" dirty="0">
                <a:latin typeface="Arial"/>
                <a:cs typeface="Arial"/>
              </a:rPr>
              <a:t>Michigan</a:t>
            </a:r>
            <a:r>
              <a:rPr sz="1700" spc="-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must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review</a:t>
            </a:r>
            <a:r>
              <a:rPr sz="1700" spc="-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everyone's</a:t>
            </a:r>
            <a:r>
              <a:rPr sz="1700" spc="-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case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and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follow</a:t>
            </a:r>
            <a:r>
              <a:rPr sz="1700" spc="-45" dirty="0">
                <a:latin typeface="Arial"/>
                <a:cs typeface="Arial"/>
              </a:rPr>
              <a:t> </a:t>
            </a:r>
            <a:r>
              <a:rPr sz="1700" spc="-50" dirty="0">
                <a:latin typeface="Arial"/>
                <a:cs typeface="Arial"/>
              </a:rPr>
              <a:t>a </a:t>
            </a:r>
            <a:r>
              <a:rPr sz="1700" dirty="0">
                <a:latin typeface="Arial"/>
                <a:cs typeface="Arial"/>
              </a:rPr>
              <a:t>specific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eligibility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process</a:t>
            </a:r>
            <a:r>
              <a:rPr sz="1700" spc="-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before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reducing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or </a:t>
            </a:r>
            <a:r>
              <a:rPr sz="1700" dirty="0">
                <a:latin typeface="Arial"/>
                <a:cs typeface="Arial"/>
              </a:rPr>
              <a:t>terminating</a:t>
            </a:r>
            <a:r>
              <a:rPr sz="1700" spc="-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coverage.</a:t>
            </a:r>
            <a:r>
              <a:rPr sz="1700" spc="-6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(See</a:t>
            </a:r>
            <a:r>
              <a:rPr sz="1700" spc="-5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Slide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20" dirty="0">
                <a:latin typeface="Arial"/>
                <a:cs typeface="Arial"/>
              </a:rPr>
              <a:t>11.)</a:t>
            </a:r>
            <a:endParaRPr sz="1700">
              <a:latin typeface="Arial"/>
              <a:cs typeface="Arial"/>
            </a:endParaRPr>
          </a:p>
          <a:p>
            <a:pPr marL="378460" marR="247650" indent="-287020">
              <a:lnSpc>
                <a:spcPct val="100000"/>
              </a:lnSpc>
              <a:spcBef>
                <a:spcPts val="605"/>
              </a:spcBef>
              <a:buChar char="•"/>
              <a:tabLst>
                <a:tab pos="378460" algn="l"/>
              </a:tabLst>
            </a:pPr>
            <a:r>
              <a:rPr sz="1700" dirty="0">
                <a:latin typeface="Arial"/>
                <a:cs typeface="Arial"/>
              </a:rPr>
              <a:t>Some</a:t>
            </a:r>
            <a:r>
              <a:rPr sz="1700" spc="-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people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who</a:t>
            </a:r>
            <a:r>
              <a:rPr sz="1700" spc="-2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lose</a:t>
            </a:r>
            <a:r>
              <a:rPr sz="1700" spc="-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full</a:t>
            </a:r>
            <a:r>
              <a:rPr sz="1700" spc="-4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Medicaid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can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still</a:t>
            </a:r>
            <a:r>
              <a:rPr sz="1700" spc="-45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receive </a:t>
            </a:r>
            <a:r>
              <a:rPr sz="1700" dirty="0">
                <a:latin typeface="Arial"/>
                <a:cs typeface="Arial"/>
              </a:rPr>
              <a:t>coverage</a:t>
            </a:r>
            <a:r>
              <a:rPr sz="1700" spc="-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through</a:t>
            </a:r>
            <a:r>
              <a:rPr sz="1700" spc="-3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Emergency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Services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Only</a:t>
            </a:r>
            <a:r>
              <a:rPr sz="1700" spc="-40" dirty="0">
                <a:latin typeface="Arial"/>
                <a:cs typeface="Arial"/>
              </a:rPr>
              <a:t> </a:t>
            </a:r>
            <a:r>
              <a:rPr sz="1700" spc="-25" dirty="0">
                <a:latin typeface="Arial"/>
                <a:cs typeface="Arial"/>
              </a:rPr>
              <a:t>or </a:t>
            </a:r>
            <a:r>
              <a:rPr sz="1700" dirty="0">
                <a:latin typeface="Arial"/>
                <a:cs typeface="Arial"/>
              </a:rPr>
              <a:t>qualify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through</a:t>
            </a:r>
            <a:r>
              <a:rPr sz="1700" spc="-5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another</a:t>
            </a:r>
            <a:r>
              <a:rPr sz="1700" spc="-6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pathway.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234124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312623" y="5550789"/>
            <a:ext cx="5337810" cy="1183005"/>
            <a:chOff x="312623" y="5550789"/>
            <a:chExt cx="5337810" cy="1183005"/>
          </a:xfrm>
        </p:grpSpPr>
        <p:sp>
          <p:nvSpPr>
            <p:cNvPr id="12" name="object 12"/>
            <p:cNvSpPr/>
            <p:nvPr/>
          </p:nvSpPr>
          <p:spPr>
            <a:xfrm>
              <a:off x="318973" y="5557139"/>
              <a:ext cx="5325110" cy="1170305"/>
            </a:xfrm>
            <a:custGeom>
              <a:avLst/>
              <a:gdLst/>
              <a:ahLst/>
              <a:cxnLst/>
              <a:rect l="l" t="t" r="r" b="b"/>
              <a:pathLst>
                <a:path w="5325110" h="1170304">
                  <a:moveTo>
                    <a:pt x="5171109" y="248234"/>
                  </a:moveTo>
                  <a:lnTo>
                    <a:pt x="153619" y="248234"/>
                  </a:lnTo>
                  <a:lnTo>
                    <a:pt x="105065" y="256066"/>
                  </a:lnTo>
                  <a:lnTo>
                    <a:pt x="62896" y="277875"/>
                  </a:lnTo>
                  <a:lnTo>
                    <a:pt x="29641" y="311130"/>
                  </a:lnTo>
                  <a:lnTo>
                    <a:pt x="7832" y="353299"/>
                  </a:lnTo>
                  <a:lnTo>
                    <a:pt x="0" y="401853"/>
                  </a:lnTo>
                  <a:lnTo>
                    <a:pt x="0" y="1016266"/>
                  </a:lnTo>
                  <a:lnTo>
                    <a:pt x="7832" y="1064818"/>
                  </a:lnTo>
                  <a:lnTo>
                    <a:pt x="29641" y="1106985"/>
                  </a:lnTo>
                  <a:lnTo>
                    <a:pt x="62896" y="1140236"/>
                  </a:lnTo>
                  <a:lnTo>
                    <a:pt x="105065" y="1162042"/>
                  </a:lnTo>
                  <a:lnTo>
                    <a:pt x="153619" y="1169873"/>
                  </a:lnTo>
                  <a:lnTo>
                    <a:pt x="5171109" y="1169873"/>
                  </a:lnTo>
                  <a:lnTo>
                    <a:pt x="5219668" y="1162042"/>
                  </a:lnTo>
                  <a:lnTo>
                    <a:pt x="5261850" y="1140236"/>
                  </a:lnTo>
                  <a:lnTo>
                    <a:pt x="5295120" y="1106985"/>
                  </a:lnTo>
                  <a:lnTo>
                    <a:pt x="5316942" y="1064818"/>
                  </a:lnTo>
                  <a:lnTo>
                    <a:pt x="5324779" y="1016266"/>
                  </a:lnTo>
                  <a:lnTo>
                    <a:pt x="5324779" y="401853"/>
                  </a:lnTo>
                  <a:lnTo>
                    <a:pt x="5316942" y="353299"/>
                  </a:lnTo>
                  <a:lnTo>
                    <a:pt x="5295120" y="311130"/>
                  </a:lnTo>
                  <a:lnTo>
                    <a:pt x="5261850" y="277875"/>
                  </a:lnTo>
                  <a:lnTo>
                    <a:pt x="5219668" y="256066"/>
                  </a:lnTo>
                  <a:lnTo>
                    <a:pt x="5171109" y="248234"/>
                  </a:lnTo>
                  <a:close/>
                </a:path>
                <a:path w="5325110" h="1170304">
                  <a:moveTo>
                    <a:pt x="1492681" y="0"/>
                  </a:moveTo>
                  <a:lnTo>
                    <a:pt x="887463" y="248234"/>
                  </a:lnTo>
                  <a:lnTo>
                    <a:pt x="2218613" y="248234"/>
                  </a:lnTo>
                  <a:lnTo>
                    <a:pt x="1492681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8973" y="5557139"/>
              <a:ext cx="5325110" cy="1170305"/>
            </a:xfrm>
            <a:custGeom>
              <a:avLst/>
              <a:gdLst/>
              <a:ahLst/>
              <a:cxnLst/>
              <a:rect l="l" t="t" r="r" b="b"/>
              <a:pathLst>
                <a:path w="5325110" h="1170304">
                  <a:moveTo>
                    <a:pt x="0" y="401853"/>
                  </a:moveTo>
                  <a:lnTo>
                    <a:pt x="7832" y="353299"/>
                  </a:lnTo>
                  <a:lnTo>
                    <a:pt x="29641" y="311130"/>
                  </a:lnTo>
                  <a:lnTo>
                    <a:pt x="62896" y="277875"/>
                  </a:lnTo>
                  <a:lnTo>
                    <a:pt x="105065" y="256066"/>
                  </a:lnTo>
                  <a:lnTo>
                    <a:pt x="153619" y="248234"/>
                  </a:lnTo>
                  <a:lnTo>
                    <a:pt x="887463" y="248234"/>
                  </a:lnTo>
                  <a:lnTo>
                    <a:pt x="1492681" y="0"/>
                  </a:lnTo>
                  <a:lnTo>
                    <a:pt x="2218613" y="248234"/>
                  </a:lnTo>
                  <a:lnTo>
                    <a:pt x="5171109" y="248234"/>
                  </a:lnTo>
                  <a:lnTo>
                    <a:pt x="5219668" y="256066"/>
                  </a:lnTo>
                  <a:lnTo>
                    <a:pt x="5261850" y="277875"/>
                  </a:lnTo>
                  <a:lnTo>
                    <a:pt x="5295120" y="311130"/>
                  </a:lnTo>
                  <a:lnTo>
                    <a:pt x="5316942" y="353299"/>
                  </a:lnTo>
                  <a:lnTo>
                    <a:pt x="5324779" y="401853"/>
                  </a:lnTo>
                  <a:lnTo>
                    <a:pt x="5324779" y="632256"/>
                  </a:lnTo>
                  <a:lnTo>
                    <a:pt x="5324779" y="1016266"/>
                  </a:lnTo>
                  <a:lnTo>
                    <a:pt x="5316942" y="1064818"/>
                  </a:lnTo>
                  <a:lnTo>
                    <a:pt x="5295120" y="1106985"/>
                  </a:lnTo>
                  <a:lnTo>
                    <a:pt x="5261850" y="1140236"/>
                  </a:lnTo>
                  <a:lnTo>
                    <a:pt x="5219668" y="1162042"/>
                  </a:lnTo>
                  <a:lnTo>
                    <a:pt x="5171109" y="1169873"/>
                  </a:lnTo>
                  <a:lnTo>
                    <a:pt x="2218613" y="1169873"/>
                  </a:lnTo>
                  <a:lnTo>
                    <a:pt x="887463" y="1169873"/>
                  </a:lnTo>
                  <a:lnTo>
                    <a:pt x="153619" y="1169873"/>
                  </a:lnTo>
                  <a:lnTo>
                    <a:pt x="105065" y="1162042"/>
                  </a:lnTo>
                  <a:lnTo>
                    <a:pt x="62896" y="1140236"/>
                  </a:lnTo>
                  <a:lnTo>
                    <a:pt x="29641" y="1106985"/>
                  </a:lnTo>
                  <a:lnTo>
                    <a:pt x="7832" y="1064818"/>
                  </a:lnTo>
                  <a:lnTo>
                    <a:pt x="0" y="1016266"/>
                  </a:lnTo>
                  <a:lnTo>
                    <a:pt x="0" y="632256"/>
                  </a:lnTo>
                  <a:lnTo>
                    <a:pt x="0" y="40184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0595" y="5907125"/>
            <a:ext cx="505968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These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changes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are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part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of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broader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Medicaid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eligibility </a:t>
            </a:r>
            <a:r>
              <a:rPr sz="1500" dirty="0">
                <a:latin typeface="Arial"/>
                <a:cs typeface="Arial"/>
              </a:rPr>
              <a:t>changes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taking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effect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2027,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including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six-</a:t>
            </a:r>
            <a:r>
              <a:rPr sz="1500" dirty="0">
                <a:latin typeface="Arial"/>
                <a:cs typeface="Arial"/>
              </a:rPr>
              <a:t>month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renewals </a:t>
            </a:r>
            <a:r>
              <a:rPr sz="1500" dirty="0">
                <a:latin typeface="Arial"/>
                <a:cs typeface="Arial"/>
              </a:rPr>
              <a:t>and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work/community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engagement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requirements.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4556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What</a:t>
            </a:r>
            <a:r>
              <a:rPr sz="3600" spc="-10" dirty="0"/>
              <a:t> </a:t>
            </a:r>
            <a:r>
              <a:rPr sz="3600" dirty="0"/>
              <a:t>Changed</a:t>
            </a:r>
            <a:r>
              <a:rPr sz="3600" spc="-25" dirty="0"/>
              <a:t> </a:t>
            </a:r>
            <a:r>
              <a:rPr sz="3600" dirty="0"/>
              <a:t>Under</a:t>
            </a:r>
            <a:r>
              <a:rPr sz="3600" spc="-20" dirty="0"/>
              <a:t> </a:t>
            </a:r>
            <a:r>
              <a:rPr sz="3600" dirty="0"/>
              <a:t>Federal</a:t>
            </a:r>
            <a:r>
              <a:rPr sz="3600" spc="-20" dirty="0"/>
              <a:t> </a:t>
            </a:r>
            <a:r>
              <a:rPr sz="3600" dirty="0"/>
              <a:t>Law</a:t>
            </a:r>
            <a:r>
              <a:rPr sz="3600" spc="5" dirty="0"/>
              <a:t> </a:t>
            </a:r>
            <a:r>
              <a:rPr sz="3600" spc="-10" dirty="0"/>
              <a:t>(1/2)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1325511"/>
            <a:ext cx="12192000" cy="800735"/>
          </a:xfrm>
          <a:custGeom>
            <a:avLst/>
            <a:gdLst/>
            <a:ahLst/>
            <a:cxnLst/>
            <a:rect l="l" t="t" r="r" b="b"/>
            <a:pathLst>
              <a:path w="12192000" h="800735">
                <a:moveTo>
                  <a:pt x="12192000" y="0"/>
                </a:moveTo>
                <a:lnTo>
                  <a:pt x="0" y="0"/>
                </a:lnTo>
                <a:lnTo>
                  <a:pt x="0" y="800214"/>
                </a:lnTo>
                <a:lnTo>
                  <a:pt x="12192000" y="800214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9077" y="1397000"/>
            <a:ext cx="1181544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0230" marR="5080" indent="-55816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Beginning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October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2026,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new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federal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law—known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Big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Beautiful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Bill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Act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H.R.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1—</a:t>
            </a:r>
            <a:r>
              <a:rPr sz="2000" b="1" dirty="0">
                <a:latin typeface="Arial"/>
                <a:cs typeface="Arial"/>
              </a:rPr>
              <a:t>narrows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which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immigration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statuses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may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receive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federally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funded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full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benefits.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7641" y="6523735"/>
            <a:ext cx="7137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baseline="24305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Defined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Personal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Responsibility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Work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Opportunity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Reconciliation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(PRWORA)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 </a:t>
            </a:r>
            <a:r>
              <a:rPr sz="1200" spc="-10" dirty="0">
                <a:latin typeface="Arial"/>
                <a:cs typeface="Arial"/>
              </a:rPr>
              <a:t>1996.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08112" y="2239695"/>
          <a:ext cx="9756774" cy="1724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7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1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7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6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172C51"/>
                      </a:solidFill>
                      <a:prstDash val="solid"/>
                    </a:lnR>
                    <a:lnB w="19050">
                      <a:solidFill>
                        <a:srgbClr val="44536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72C51"/>
                      </a:solidFill>
                      <a:prstDash val="solid"/>
                    </a:lnL>
                    <a:lnR w="19050">
                      <a:solidFill>
                        <a:srgbClr val="172C51"/>
                      </a:solidFill>
                      <a:prstDash val="solid"/>
                    </a:lnR>
                    <a:lnT w="19050">
                      <a:solidFill>
                        <a:srgbClr val="172C51"/>
                      </a:solidFill>
                      <a:prstDash val="solid"/>
                    </a:lnT>
                    <a:lnB w="19050">
                      <a:solidFill>
                        <a:srgbClr val="44536A"/>
                      </a:solidFill>
                      <a:prstDash val="solid"/>
                    </a:lnB>
                    <a:solidFill>
                      <a:srgbClr val="4453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72C51"/>
                      </a:solidFill>
                      <a:prstDash val="solid"/>
                    </a:lnL>
                    <a:lnB w="19050">
                      <a:solidFill>
                        <a:srgbClr val="44536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4536A"/>
                      </a:solidFill>
                      <a:prstDash val="solid"/>
                    </a:lnL>
                    <a:lnR w="19050">
                      <a:solidFill>
                        <a:srgbClr val="172C51"/>
                      </a:solidFill>
                      <a:prstDash val="solid"/>
                    </a:lnR>
                    <a:lnT w="19050">
                      <a:solidFill>
                        <a:srgbClr val="44536A"/>
                      </a:solidFill>
                      <a:prstDash val="solid"/>
                    </a:lnT>
                    <a:solidFill>
                      <a:srgbClr val="D5DCE4"/>
                    </a:solidFill>
                  </a:tcPr>
                </a:tc>
                <a:tc>
                  <a:txBody>
                    <a:bodyPr/>
                    <a:lstStyle/>
                    <a:p>
                      <a:pPr marL="660400">
                        <a:lnSpc>
                          <a:spcPts val="925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Background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172C51"/>
                      </a:solidFill>
                      <a:prstDash val="solid"/>
                    </a:lnL>
                    <a:lnR w="19050">
                      <a:solidFill>
                        <a:srgbClr val="172C51"/>
                      </a:solidFill>
                      <a:prstDash val="solid"/>
                    </a:lnR>
                    <a:lnT w="19050">
                      <a:solidFill>
                        <a:srgbClr val="44536A"/>
                      </a:solidFill>
                      <a:prstDash val="solid"/>
                    </a:lnT>
                    <a:lnB w="19050">
                      <a:solidFill>
                        <a:srgbClr val="172C51"/>
                      </a:solidFill>
                      <a:prstDash val="solid"/>
                    </a:lnB>
                    <a:solidFill>
                      <a:srgbClr val="4453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72C51"/>
                      </a:solidFill>
                      <a:prstDash val="solid"/>
                    </a:lnL>
                    <a:lnR w="19050">
                      <a:solidFill>
                        <a:srgbClr val="44536A"/>
                      </a:solidFill>
                      <a:prstDash val="solid"/>
                    </a:lnR>
                    <a:lnT w="19050">
                      <a:solidFill>
                        <a:srgbClr val="44536A"/>
                      </a:solidFill>
                      <a:prstDash val="solid"/>
                    </a:lnT>
                    <a:solidFill>
                      <a:srgbClr val="D5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 gridSpan="3">
                  <a:txBody>
                    <a:bodyPr/>
                    <a:lstStyle/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525"/>
                        </a:spcBef>
                        <a:buChar char="•"/>
                        <a:tabLst>
                          <a:tab pos="377825" algn="l"/>
                        </a:tabLst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Historically,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federal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Medicaid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law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allowed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many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categories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qualified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noncitizens</a:t>
                      </a:r>
                      <a:r>
                        <a:rPr sz="1575" baseline="2645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575" spc="120" baseline="264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receive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federally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funded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full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Medicaid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benefits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if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they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met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all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other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Medicaid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eligibility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requirements.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77825" marR="511175" indent="-287020">
                        <a:lnSpc>
                          <a:spcPct val="100000"/>
                        </a:lnSpc>
                        <a:spcBef>
                          <a:spcPts val="605"/>
                        </a:spcBef>
                        <a:buChar char="•"/>
                        <a:tabLst>
                          <a:tab pos="377825" algn="l"/>
                        </a:tabLst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H.R.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changes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framework by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eliminating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federal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funding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full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Medicaid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CHIP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much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smaller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group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immigrants.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19050">
                      <a:solidFill>
                        <a:srgbClr val="44536A"/>
                      </a:solidFill>
                      <a:prstDash val="solid"/>
                    </a:lnL>
                    <a:lnR w="19050">
                      <a:solidFill>
                        <a:srgbClr val="44536A"/>
                      </a:solidFill>
                      <a:prstDash val="solid"/>
                    </a:lnR>
                    <a:lnB w="19050">
                      <a:solidFill>
                        <a:srgbClr val="44536A"/>
                      </a:solidFill>
                      <a:prstDash val="solid"/>
                    </a:lnB>
                    <a:solidFill>
                      <a:srgbClr val="D5D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1208112" y="4186631"/>
            <a:ext cx="9775825" cy="2095500"/>
            <a:chOff x="1208112" y="4186631"/>
            <a:chExt cx="9775825" cy="2095500"/>
          </a:xfrm>
        </p:grpSpPr>
        <p:sp>
          <p:nvSpPr>
            <p:cNvPr id="8" name="object 8"/>
            <p:cNvSpPr/>
            <p:nvPr/>
          </p:nvSpPr>
          <p:spPr>
            <a:xfrm>
              <a:off x="1217637" y="4196156"/>
              <a:ext cx="9756775" cy="2076450"/>
            </a:xfrm>
            <a:custGeom>
              <a:avLst/>
              <a:gdLst/>
              <a:ahLst/>
              <a:cxnLst/>
              <a:rect l="l" t="t" r="r" b="b"/>
              <a:pathLst>
                <a:path w="9756775" h="2076450">
                  <a:moveTo>
                    <a:pt x="9756648" y="0"/>
                  </a:moveTo>
                  <a:lnTo>
                    <a:pt x="0" y="0"/>
                  </a:lnTo>
                  <a:lnTo>
                    <a:pt x="0" y="2076450"/>
                  </a:lnTo>
                  <a:lnTo>
                    <a:pt x="9756648" y="2076450"/>
                  </a:lnTo>
                  <a:lnTo>
                    <a:pt x="9756648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7637" y="4196156"/>
              <a:ext cx="9756775" cy="2076450"/>
            </a:xfrm>
            <a:custGeom>
              <a:avLst/>
              <a:gdLst/>
              <a:ahLst/>
              <a:cxnLst/>
              <a:rect l="l" t="t" r="r" b="b"/>
              <a:pathLst>
                <a:path w="9756775" h="2076450">
                  <a:moveTo>
                    <a:pt x="0" y="2076450"/>
                  </a:moveTo>
                  <a:lnTo>
                    <a:pt x="9756648" y="2076450"/>
                  </a:lnTo>
                  <a:lnTo>
                    <a:pt x="9756648" y="0"/>
                  </a:lnTo>
                  <a:lnTo>
                    <a:pt x="0" y="0"/>
                  </a:lnTo>
                  <a:lnTo>
                    <a:pt x="0" y="2076450"/>
                  </a:lnTo>
                  <a:close/>
                </a:path>
              </a:pathLst>
            </a:custGeom>
            <a:ln w="1905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09116" y="4539551"/>
            <a:ext cx="4476115" cy="16256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86385">
              <a:lnSpc>
                <a:spcPct val="100000"/>
              </a:lnSpc>
              <a:spcBef>
                <a:spcPts val="695"/>
              </a:spcBef>
              <a:buChar char="•"/>
              <a:tabLst>
                <a:tab pos="286385" algn="l"/>
              </a:tabLst>
            </a:pPr>
            <a:r>
              <a:rPr sz="1600" dirty="0">
                <a:latin typeface="Arial"/>
                <a:cs typeface="Arial"/>
              </a:rPr>
              <a:t>U.S.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citizens</a:t>
            </a:r>
            <a:endParaRPr sz="1600">
              <a:latin typeface="Arial"/>
              <a:cs typeface="Arial"/>
            </a:endParaRPr>
          </a:p>
          <a:p>
            <a:pPr marL="2863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86385" algn="l"/>
              </a:tabLst>
            </a:pPr>
            <a:r>
              <a:rPr sz="1600" dirty="0">
                <a:latin typeface="Arial"/>
                <a:cs typeface="Arial"/>
              </a:rPr>
              <a:t>U.S.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nationals</a:t>
            </a:r>
            <a:endParaRPr sz="1600">
              <a:latin typeface="Arial"/>
              <a:cs typeface="Arial"/>
            </a:endParaRPr>
          </a:p>
          <a:p>
            <a:pPr marL="28638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286385" algn="l"/>
              </a:tabLst>
            </a:pPr>
            <a:r>
              <a:rPr sz="1600" dirty="0">
                <a:latin typeface="Arial"/>
                <a:cs typeface="Arial"/>
              </a:rPr>
              <a:t>Lawful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permanent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residents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(LPRs)</a:t>
            </a:r>
            <a:endParaRPr sz="1600">
              <a:latin typeface="Arial"/>
              <a:cs typeface="Arial"/>
            </a:endParaRPr>
          </a:p>
          <a:p>
            <a:pPr marL="2863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86385" algn="l"/>
              </a:tabLst>
            </a:pPr>
            <a:r>
              <a:rPr sz="1600" spc="-10" dirty="0">
                <a:latin typeface="Arial"/>
                <a:cs typeface="Arial"/>
              </a:rPr>
              <a:t>Cuban/Haitian Entrants</a:t>
            </a:r>
            <a:endParaRPr sz="1600">
              <a:latin typeface="Arial"/>
              <a:cs typeface="Arial"/>
            </a:endParaRPr>
          </a:p>
          <a:p>
            <a:pPr marL="2863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86385" algn="l"/>
              </a:tabLst>
            </a:pPr>
            <a:r>
              <a:rPr sz="1600" dirty="0">
                <a:latin typeface="Arial"/>
                <a:cs typeface="Arial"/>
              </a:rPr>
              <a:t>Compact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Free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Association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(COFA)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migrants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212572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46695" y="4642739"/>
            <a:ext cx="3530600" cy="1464310"/>
          </a:xfrm>
          <a:custGeom>
            <a:avLst/>
            <a:gdLst/>
            <a:ahLst/>
            <a:cxnLst/>
            <a:rect l="l" t="t" r="r" b="b"/>
            <a:pathLst>
              <a:path w="3530600" h="1464310">
                <a:moveTo>
                  <a:pt x="3286125" y="0"/>
                </a:moveTo>
                <a:lnTo>
                  <a:pt x="243967" y="0"/>
                </a:lnTo>
                <a:lnTo>
                  <a:pt x="194796" y="4956"/>
                </a:lnTo>
                <a:lnTo>
                  <a:pt x="149000" y="19171"/>
                </a:lnTo>
                <a:lnTo>
                  <a:pt x="107559" y="41663"/>
                </a:lnTo>
                <a:lnTo>
                  <a:pt x="71453" y="71453"/>
                </a:lnTo>
                <a:lnTo>
                  <a:pt x="41663" y="107559"/>
                </a:lnTo>
                <a:lnTo>
                  <a:pt x="19171" y="149000"/>
                </a:lnTo>
                <a:lnTo>
                  <a:pt x="4956" y="194796"/>
                </a:lnTo>
                <a:lnTo>
                  <a:pt x="0" y="243967"/>
                </a:lnTo>
                <a:lnTo>
                  <a:pt x="0" y="1219758"/>
                </a:lnTo>
                <a:lnTo>
                  <a:pt x="4956" y="1268925"/>
                </a:lnTo>
                <a:lnTo>
                  <a:pt x="19171" y="1314719"/>
                </a:lnTo>
                <a:lnTo>
                  <a:pt x="41663" y="1356160"/>
                </a:lnTo>
                <a:lnTo>
                  <a:pt x="71453" y="1392267"/>
                </a:lnTo>
                <a:lnTo>
                  <a:pt x="107559" y="1422058"/>
                </a:lnTo>
                <a:lnTo>
                  <a:pt x="149000" y="1444552"/>
                </a:lnTo>
                <a:lnTo>
                  <a:pt x="194796" y="1458769"/>
                </a:lnTo>
                <a:lnTo>
                  <a:pt x="243967" y="1463725"/>
                </a:lnTo>
                <a:lnTo>
                  <a:pt x="3286125" y="1463725"/>
                </a:lnTo>
                <a:lnTo>
                  <a:pt x="3335295" y="1458769"/>
                </a:lnTo>
                <a:lnTo>
                  <a:pt x="3381091" y="1444552"/>
                </a:lnTo>
                <a:lnTo>
                  <a:pt x="3422532" y="1422058"/>
                </a:lnTo>
                <a:lnTo>
                  <a:pt x="3458638" y="1392267"/>
                </a:lnTo>
                <a:lnTo>
                  <a:pt x="3488428" y="1356160"/>
                </a:lnTo>
                <a:lnTo>
                  <a:pt x="3510920" y="1314719"/>
                </a:lnTo>
                <a:lnTo>
                  <a:pt x="3525135" y="1268925"/>
                </a:lnTo>
                <a:lnTo>
                  <a:pt x="3530092" y="1219758"/>
                </a:lnTo>
                <a:lnTo>
                  <a:pt x="3530092" y="243967"/>
                </a:lnTo>
                <a:lnTo>
                  <a:pt x="3525135" y="194796"/>
                </a:lnTo>
                <a:lnTo>
                  <a:pt x="3510920" y="149000"/>
                </a:lnTo>
                <a:lnTo>
                  <a:pt x="3488428" y="107559"/>
                </a:lnTo>
                <a:lnTo>
                  <a:pt x="3458638" y="71453"/>
                </a:lnTo>
                <a:lnTo>
                  <a:pt x="3422532" y="41663"/>
                </a:lnTo>
                <a:lnTo>
                  <a:pt x="3381091" y="19171"/>
                </a:lnTo>
                <a:lnTo>
                  <a:pt x="3335295" y="4956"/>
                </a:lnTo>
                <a:lnTo>
                  <a:pt x="3286125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61866" y="4154179"/>
            <a:ext cx="6837045" cy="1001394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10"/>
              </a:spcBef>
            </a:pPr>
            <a:r>
              <a:rPr sz="1600" b="1" dirty="0">
                <a:latin typeface="Arial"/>
                <a:cs typeface="Arial"/>
              </a:rPr>
              <a:t>Who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Continues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30" dirty="0">
                <a:latin typeface="Arial"/>
                <a:cs typeface="Arial"/>
              </a:rPr>
              <a:t>To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Be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Eligible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for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Full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Coverage:</a:t>
            </a:r>
            <a:endParaRPr sz="1600">
              <a:latin typeface="Arial"/>
              <a:cs typeface="Arial"/>
            </a:endParaRPr>
          </a:p>
          <a:p>
            <a:pPr marL="3878579">
              <a:lnSpc>
                <a:spcPct val="100000"/>
              </a:lnSpc>
              <a:spcBef>
                <a:spcPts val="1050"/>
              </a:spcBef>
            </a:pPr>
            <a:r>
              <a:rPr sz="1500" i="1" dirty="0">
                <a:latin typeface="Arial"/>
                <a:cs typeface="Arial"/>
              </a:rPr>
              <a:t>Note:</a:t>
            </a:r>
            <a:r>
              <a:rPr sz="1500" i="1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Special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Immigrant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Visa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(SIV)</a:t>
            </a:r>
            <a:endParaRPr sz="1500">
              <a:latin typeface="Arial"/>
              <a:cs typeface="Arial"/>
            </a:endParaRPr>
          </a:p>
          <a:p>
            <a:pPr marL="3907154">
              <a:lnSpc>
                <a:spcPct val="100000"/>
              </a:lnSpc>
            </a:pPr>
            <a:r>
              <a:rPr sz="1500" dirty="0">
                <a:latin typeface="Arial"/>
                <a:cs typeface="Arial"/>
              </a:rPr>
              <a:t>holders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legally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residing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the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U.S.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38339" y="5129910"/>
            <a:ext cx="31572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will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not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be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eligible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for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full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coverage </a:t>
            </a:r>
            <a:r>
              <a:rPr sz="1500" dirty="0">
                <a:latin typeface="Arial"/>
                <a:cs typeface="Arial"/>
              </a:rPr>
              <a:t>unless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they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adjust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to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LPR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status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and, </a:t>
            </a:r>
            <a:r>
              <a:rPr sz="1500" dirty="0">
                <a:latin typeface="Arial"/>
                <a:cs typeface="Arial"/>
              </a:rPr>
              <a:t>as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applicable,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meet</a:t>
            </a:r>
            <a:r>
              <a:rPr sz="1500" spc="-4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the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5-year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bar </a:t>
            </a:r>
            <a:r>
              <a:rPr sz="1500" dirty="0">
                <a:latin typeface="Arial"/>
                <a:cs typeface="Arial"/>
              </a:rPr>
              <a:t>(see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slide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12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for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details).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4556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What</a:t>
            </a:r>
            <a:r>
              <a:rPr sz="3600" spc="-10" dirty="0"/>
              <a:t> </a:t>
            </a:r>
            <a:r>
              <a:rPr sz="3600" dirty="0"/>
              <a:t>Changed</a:t>
            </a:r>
            <a:r>
              <a:rPr sz="3600" spc="-25" dirty="0"/>
              <a:t> </a:t>
            </a:r>
            <a:r>
              <a:rPr sz="3600" dirty="0"/>
              <a:t>Under</a:t>
            </a:r>
            <a:r>
              <a:rPr sz="3600" spc="-20" dirty="0"/>
              <a:t> </a:t>
            </a:r>
            <a:r>
              <a:rPr sz="3600" dirty="0"/>
              <a:t>Federal</a:t>
            </a:r>
            <a:r>
              <a:rPr sz="3600" spc="-20" dirty="0"/>
              <a:t> </a:t>
            </a:r>
            <a:r>
              <a:rPr sz="3600" dirty="0"/>
              <a:t>Law</a:t>
            </a:r>
            <a:r>
              <a:rPr sz="3600" spc="5" dirty="0"/>
              <a:t> </a:t>
            </a:r>
            <a:r>
              <a:rPr sz="3600" spc="-10" dirty="0"/>
              <a:t>(2/2)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191209" y="2230031"/>
            <a:ext cx="9810115" cy="4057650"/>
          </a:xfrm>
          <a:prstGeom prst="rect">
            <a:avLst/>
          </a:prstGeom>
          <a:solidFill>
            <a:srgbClr val="ECECEC"/>
          </a:solidFill>
          <a:ln w="19050">
            <a:solidFill>
              <a:srgbClr val="172C51"/>
            </a:solidFill>
          </a:ln>
        </p:spPr>
        <p:txBody>
          <a:bodyPr vert="horz" wrap="square" lIns="0" tIns="14160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115"/>
              </a:spcBef>
              <a:buChar char="•"/>
              <a:tabLst>
                <a:tab pos="377825" algn="l"/>
              </a:tabLst>
            </a:pPr>
            <a:r>
              <a:rPr sz="1600" spc="-10" dirty="0">
                <a:latin typeface="Arial"/>
                <a:cs typeface="Arial"/>
              </a:rPr>
              <a:t>Refugees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spc="-10" dirty="0">
                <a:latin typeface="Arial"/>
                <a:cs typeface="Arial"/>
              </a:rPr>
              <a:t>Asylees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Noncitizens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paroled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least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year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Noncitizens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granted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withholding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deportation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Noncitizens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granted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conditional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entry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prior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4/1/1980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Noncitizens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subject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battery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extreme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cruelty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their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citizen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LPR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relative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spc="-10" dirty="0">
                <a:latin typeface="Arial"/>
                <a:cs typeface="Arial"/>
              </a:rPr>
              <a:t>Trafficking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victims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Amerasian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immigrants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Lawfully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residing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veterans/active-</a:t>
            </a:r>
            <a:r>
              <a:rPr sz="1600" dirty="0">
                <a:latin typeface="Arial"/>
                <a:cs typeface="Arial"/>
              </a:rPr>
              <a:t>duty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service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members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certain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family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members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American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Indians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born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Canada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or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American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Indians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members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federally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recognized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tribe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Humanitarian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parolees</a:t>
            </a:r>
            <a:r>
              <a:rPr sz="1575" spc="-15" baseline="26455" dirty="0">
                <a:latin typeface="Arial"/>
                <a:cs typeface="Arial"/>
              </a:rPr>
              <a:t>1</a:t>
            </a:r>
            <a:endParaRPr sz="1575" baseline="26455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Other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lawfully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residing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noncitizens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1662" y="6419494"/>
            <a:ext cx="3400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200" baseline="24305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Including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certain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Afghan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Ukrainian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parolees. </a:t>
            </a:r>
            <a:r>
              <a:rPr sz="1200" dirty="0">
                <a:latin typeface="Arial"/>
                <a:cs typeface="Arial"/>
              </a:rPr>
              <a:t>Source: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State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Health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Official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Letter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26-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001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325587"/>
            <a:ext cx="12192000" cy="739140"/>
          </a:xfrm>
          <a:custGeom>
            <a:avLst/>
            <a:gdLst/>
            <a:ahLst/>
            <a:cxnLst/>
            <a:rect l="l" t="t" r="r" b="b"/>
            <a:pathLst>
              <a:path w="12192000" h="739139">
                <a:moveTo>
                  <a:pt x="12192000" y="0"/>
                </a:moveTo>
                <a:lnTo>
                  <a:pt x="0" y="0"/>
                </a:lnTo>
                <a:lnTo>
                  <a:pt x="0" y="738670"/>
                </a:lnTo>
                <a:lnTo>
                  <a:pt x="12192000" y="7386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982" y="1398523"/>
            <a:ext cx="12118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6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following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noncitizens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will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longer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eligible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for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federally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funded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full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Medicaid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benefits.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Lawfully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residing </a:t>
            </a:r>
            <a:r>
              <a:rPr sz="1800" b="1" dirty="0">
                <a:latin typeface="Arial"/>
                <a:cs typeface="Arial"/>
              </a:rPr>
              <a:t>children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and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pregnant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individuals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may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eligible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for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alternative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coverage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through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CHIPRA-</a:t>
            </a:r>
            <a:r>
              <a:rPr sz="1800" b="1" dirty="0">
                <a:latin typeface="Arial"/>
                <a:cs typeface="Arial"/>
              </a:rPr>
              <a:t>214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option.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4556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Other</a:t>
            </a:r>
            <a:r>
              <a:rPr sz="3600" spc="-15" dirty="0"/>
              <a:t> </a:t>
            </a:r>
            <a:r>
              <a:rPr sz="3600" dirty="0"/>
              <a:t>Potential</a:t>
            </a:r>
            <a:r>
              <a:rPr sz="3600" spc="-30" dirty="0"/>
              <a:t> </a:t>
            </a:r>
            <a:r>
              <a:rPr sz="3600" dirty="0"/>
              <a:t>Coverage</a:t>
            </a:r>
            <a:r>
              <a:rPr sz="3600" spc="-15" dirty="0"/>
              <a:t> </a:t>
            </a:r>
            <a:r>
              <a:rPr sz="3600" spc="-10" dirty="0"/>
              <a:t>Pathways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057567" y="3524630"/>
            <a:ext cx="3100705" cy="365125"/>
          </a:xfrm>
          <a:custGeom>
            <a:avLst/>
            <a:gdLst/>
            <a:ahLst/>
            <a:cxnLst/>
            <a:rect l="l" t="t" r="r" b="b"/>
            <a:pathLst>
              <a:path w="3100704" h="365125">
                <a:moveTo>
                  <a:pt x="3039325" y="0"/>
                </a:moveTo>
                <a:lnTo>
                  <a:pt x="60858" y="0"/>
                </a:lnTo>
                <a:lnTo>
                  <a:pt x="37167" y="4772"/>
                </a:lnTo>
                <a:lnTo>
                  <a:pt x="17822" y="17795"/>
                </a:lnTo>
                <a:lnTo>
                  <a:pt x="4781" y="37129"/>
                </a:lnTo>
                <a:lnTo>
                  <a:pt x="0" y="60833"/>
                </a:lnTo>
                <a:lnTo>
                  <a:pt x="0" y="304292"/>
                </a:lnTo>
                <a:lnTo>
                  <a:pt x="4781" y="327941"/>
                </a:lnTo>
                <a:lnTo>
                  <a:pt x="17822" y="347281"/>
                </a:lnTo>
                <a:lnTo>
                  <a:pt x="37167" y="360334"/>
                </a:lnTo>
                <a:lnTo>
                  <a:pt x="60858" y="365125"/>
                </a:lnTo>
                <a:lnTo>
                  <a:pt x="3039325" y="365125"/>
                </a:lnTo>
                <a:lnTo>
                  <a:pt x="3062975" y="360334"/>
                </a:lnTo>
                <a:lnTo>
                  <a:pt x="3082315" y="347281"/>
                </a:lnTo>
                <a:lnTo>
                  <a:pt x="3095368" y="327941"/>
                </a:lnTo>
                <a:lnTo>
                  <a:pt x="3100158" y="304292"/>
                </a:lnTo>
                <a:lnTo>
                  <a:pt x="3100158" y="60833"/>
                </a:lnTo>
                <a:lnTo>
                  <a:pt x="3095368" y="37129"/>
                </a:lnTo>
                <a:lnTo>
                  <a:pt x="3082315" y="17795"/>
                </a:lnTo>
                <a:lnTo>
                  <a:pt x="3062975" y="4772"/>
                </a:lnTo>
                <a:lnTo>
                  <a:pt x="3039325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83005" y="3552235"/>
          <a:ext cx="3430270" cy="2630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0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68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12A35"/>
                      </a:solidFill>
                      <a:prstDash val="solid"/>
                    </a:lnR>
                    <a:lnB w="19050">
                      <a:solidFill>
                        <a:srgbClr val="212A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3410">
                        <a:lnSpc>
                          <a:spcPts val="1614"/>
                        </a:lnSpc>
                        <a:spcBef>
                          <a:spcPts val="15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CHIPRA</a:t>
                      </a:r>
                      <a:r>
                        <a:rPr sz="16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214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212A35"/>
                      </a:solidFill>
                      <a:prstDash val="solid"/>
                    </a:lnL>
                    <a:lnR w="19050">
                      <a:solidFill>
                        <a:srgbClr val="212A35"/>
                      </a:solidFill>
                      <a:prstDash val="solid"/>
                    </a:lnR>
                    <a:lnB w="19050">
                      <a:solidFill>
                        <a:srgbClr val="212A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12A35"/>
                      </a:solidFill>
                      <a:prstDash val="solid"/>
                    </a:lnL>
                    <a:lnB w="19050">
                      <a:solidFill>
                        <a:srgbClr val="212A3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95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36220" marR="233045" indent="444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State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option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cover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lawfully-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residing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children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pregnant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individuals.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Michigan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elected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this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option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effective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August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2024.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Slide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8)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212A35"/>
                      </a:solidFill>
                      <a:prstDash val="solid"/>
                    </a:lnL>
                    <a:lnR w="19050">
                      <a:solidFill>
                        <a:srgbClr val="212A35"/>
                      </a:solidFill>
                      <a:prstDash val="solid"/>
                    </a:lnR>
                    <a:lnT w="19050">
                      <a:solidFill>
                        <a:srgbClr val="212A35"/>
                      </a:solidFill>
                      <a:prstDash val="solid"/>
                    </a:lnT>
                    <a:lnB w="19050">
                      <a:solidFill>
                        <a:srgbClr val="212A35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1325587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57"/>
                </a:lnTo>
                <a:lnTo>
                  <a:pt x="12192000" y="1015657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3574288" y="2480055"/>
            <a:ext cx="5043805" cy="377825"/>
            <a:chOff x="3574288" y="2480055"/>
            <a:chExt cx="5043805" cy="377825"/>
          </a:xfrm>
        </p:grpSpPr>
        <p:sp>
          <p:nvSpPr>
            <p:cNvPr id="7" name="object 7"/>
            <p:cNvSpPr/>
            <p:nvPr/>
          </p:nvSpPr>
          <p:spPr>
            <a:xfrm>
              <a:off x="3580638" y="2486405"/>
              <a:ext cx="5031105" cy="365125"/>
            </a:xfrm>
            <a:custGeom>
              <a:avLst/>
              <a:gdLst/>
              <a:ahLst/>
              <a:cxnLst/>
              <a:rect l="l" t="t" r="r" b="b"/>
              <a:pathLst>
                <a:path w="5031105" h="365125">
                  <a:moveTo>
                    <a:pt x="4969891" y="0"/>
                  </a:moveTo>
                  <a:lnTo>
                    <a:pt x="60833" y="0"/>
                  </a:lnTo>
                  <a:lnTo>
                    <a:pt x="37129" y="4772"/>
                  </a:lnTo>
                  <a:lnTo>
                    <a:pt x="17795" y="17795"/>
                  </a:lnTo>
                  <a:lnTo>
                    <a:pt x="4772" y="37129"/>
                  </a:lnTo>
                  <a:lnTo>
                    <a:pt x="0" y="60833"/>
                  </a:lnTo>
                  <a:lnTo>
                    <a:pt x="0" y="304165"/>
                  </a:lnTo>
                  <a:lnTo>
                    <a:pt x="4772" y="327888"/>
                  </a:lnTo>
                  <a:lnTo>
                    <a:pt x="17795" y="347265"/>
                  </a:lnTo>
                  <a:lnTo>
                    <a:pt x="37129" y="360332"/>
                  </a:lnTo>
                  <a:lnTo>
                    <a:pt x="60833" y="365125"/>
                  </a:lnTo>
                  <a:lnTo>
                    <a:pt x="4969891" y="365125"/>
                  </a:lnTo>
                  <a:lnTo>
                    <a:pt x="4993594" y="360332"/>
                  </a:lnTo>
                  <a:lnTo>
                    <a:pt x="5012928" y="347265"/>
                  </a:lnTo>
                  <a:lnTo>
                    <a:pt x="5025951" y="327888"/>
                  </a:lnTo>
                  <a:lnTo>
                    <a:pt x="5030723" y="304165"/>
                  </a:lnTo>
                  <a:lnTo>
                    <a:pt x="5030723" y="60833"/>
                  </a:lnTo>
                  <a:lnTo>
                    <a:pt x="5025951" y="37129"/>
                  </a:lnTo>
                  <a:lnTo>
                    <a:pt x="5012928" y="17795"/>
                  </a:lnTo>
                  <a:lnTo>
                    <a:pt x="4993594" y="4772"/>
                  </a:lnTo>
                  <a:lnTo>
                    <a:pt x="4969891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80638" y="2486405"/>
              <a:ext cx="5031105" cy="365125"/>
            </a:xfrm>
            <a:custGeom>
              <a:avLst/>
              <a:gdLst/>
              <a:ahLst/>
              <a:cxnLst/>
              <a:rect l="l" t="t" r="r" b="b"/>
              <a:pathLst>
                <a:path w="5031105" h="365125">
                  <a:moveTo>
                    <a:pt x="0" y="60833"/>
                  </a:moveTo>
                  <a:lnTo>
                    <a:pt x="4772" y="37129"/>
                  </a:lnTo>
                  <a:lnTo>
                    <a:pt x="17795" y="17795"/>
                  </a:lnTo>
                  <a:lnTo>
                    <a:pt x="37129" y="4772"/>
                  </a:lnTo>
                  <a:lnTo>
                    <a:pt x="60833" y="0"/>
                  </a:lnTo>
                  <a:lnTo>
                    <a:pt x="4969891" y="0"/>
                  </a:lnTo>
                  <a:lnTo>
                    <a:pt x="4993594" y="4772"/>
                  </a:lnTo>
                  <a:lnTo>
                    <a:pt x="5012928" y="17795"/>
                  </a:lnTo>
                  <a:lnTo>
                    <a:pt x="5025951" y="37129"/>
                  </a:lnTo>
                  <a:lnTo>
                    <a:pt x="5030723" y="60833"/>
                  </a:lnTo>
                  <a:lnTo>
                    <a:pt x="5030723" y="304165"/>
                  </a:lnTo>
                  <a:lnTo>
                    <a:pt x="5025951" y="327888"/>
                  </a:lnTo>
                  <a:lnTo>
                    <a:pt x="5012928" y="347265"/>
                  </a:lnTo>
                  <a:lnTo>
                    <a:pt x="4993594" y="360332"/>
                  </a:lnTo>
                  <a:lnTo>
                    <a:pt x="4969891" y="365125"/>
                  </a:lnTo>
                  <a:lnTo>
                    <a:pt x="60833" y="365125"/>
                  </a:lnTo>
                  <a:lnTo>
                    <a:pt x="37129" y="360332"/>
                  </a:lnTo>
                  <a:lnTo>
                    <a:pt x="17795" y="347265"/>
                  </a:lnTo>
                  <a:lnTo>
                    <a:pt x="4772" y="327888"/>
                  </a:lnTo>
                  <a:lnTo>
                    <a:pt x="0" y="304165"/>
                  </a:lnTo>
                  <a:lnTo>
                    <a:pt x="0" y="60833"/>
                  </a:lnTo>
                  <a:close/>
                </a:path>
              </a:pathLst>
            </a:custGeom>
            <a:ln w="1270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69265" y="1351280"/>
            <a:ext cx="11852910" cy="1447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Losing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eligibility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pathway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does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not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automatically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mean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someone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loses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all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coverage.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Before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reducing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ending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benefits,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Michigan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must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determine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whether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individual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qualifies</a:t>
            </a:r>
            <a:endParaRPr sz="20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under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another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pathway.</a:t>
            </a:r>
            <a:endParaRPr sz="20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207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Potential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Coverage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Pathways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819518" y="3524630"/>
            <a:ext cx="3100070" cy="365125"/>
          </a:xfrm>
          <a:custGeom>
            <a:avLst/>
            <a:gdLst/>
            <a:ahLst/>
            <a:cxnLst/>
            <a:rect l="l" t="t" r="r" b="b"/>
            <a:pathLst>
              <a:path w="3100070" h="365125">
                <a:moveTo>
                  <a:pt x="3039236" y="0"/>
                </a:moveTo>
                <a:lnTo>
                  <a:pt x="60832" y="0"/>
                </a:lnTo>
                <a:lnTo>
                  <a:pt x="37129" y="4772"/>
                </a:lnTo>
                <a:lnTo>
                  <a:pt x="17795" y="17795"/>
                </a:lnTo>
                <a:lnTo>
                  <a:pt x="4772" y="37129"/>
                </a:lnTo>
                <a:lnTo>
                  <a:pt x="0" y="60833"/>
                </a:lnTo>
                <a:lnTo>
                  <a:pt x="0" y="304292"/>
                </a:lnTo>
                <a:lnTo>
                  <a:pt x="4772" y="327941"/>
                </a:lnTo>
                <a:lnTo>
                  <a:pt x="17795" y="347281"/>
                </a:lnTo>
                <a:lnTo>
                  <a:pt x="37129" y="360334"/>
                </a:lnTo>
                <a:lnTo>
                  <a:pt x="60832" y="365125"/>
                </a:lnTo>
                <a:lnTo>
                  <a:pt x="3039236" y="365125"/>
                </a:lnTo>
                <a:lnTo>
                  <a:pt x="3062940" y="360334"/>
                </a:lnTo>
                <a:lnTo>
                  <a:pt x="3082274" y="347281"/>
                </a:lnTo>
                <a:lnTo>
                  <a:pt x="3095297" y="327941"/>
                </a:lnTo>
                <a:lnTo>
                  <a:pt x="3100070" y="304292"/>
                </a:lnTo>
                <a:lnTo>
                  <a:pt x="3100070" y="60833"/>
                </a:lnTo>
                <a:lnTo>
                  <a:pt x="3095297" y="37129"/>
                </a:lnTo>
                <a:lnTo>
                  <a:pt x="3082274" y="17795"/>
                </a:lnTo>
                <a:lnTo>
                  <a:pt x="3062940" y="4772"/>
                </a:lnTo>
                <a:lnTo>
                  <a:pt x="3039236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177028" y="3552235"/>
          <a:ext cx="6365875" cy="2630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3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0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68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212A35"/>
                      </a:solidFill>
                      <a:prstDash val="solid"/>
                    </a:lnR>
                    <a:lnB w="19050">
                      <a:solidFill>
                        <a:srgbClr val="212A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1614"/>
                        </a:lnSpc>
                        <a:spcBef>
                          <a:spcPts val="15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Emergency</a:t>
                      </a:r>
                      <a:r>
                        <a:rPr sz="16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Services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9050">
                      <a:solidFill>
                        <a:srgbClr val="212A35"/>
                      </a:solidFill>
                      <a:prstDash val="solid"/>
                    </a:lnL>
                    <a:lnR w="19050">
                      <a:solidFill>
                        <a:srgbClr val="212A35"/>
                      </a:solidFill>
                      <a:prstDash val="solid"/>
                    </a:lnR>
                    <a:lnB w="19050">
                      <a:solidFill>
                        <a:srgbClr val="212A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212A35"/>
                      </a:solidFill>
                      <a:prstDash val="solid"/>
                    </a:lnL>
                    <a:lnB w="19050">
                      <a:solidFill>
                        <a:srgbClr val="212A3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95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65735" marR="161290" indent="635" algn="ctr">
                        <a:lnSpc>
                          <a:spcPct val="100000"/>
                        </a:lnSpc>
                      </a:pPr>
                      <a:r>
                        <a:rPr sz="1600" b="1" i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b="1" i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latin typeface="Arial"/>
                          <a:cs typeface="Arial"/>
                        </a:rPr>
                        <a:t>All</a:t>
                      </a:r>
                      <a:r>
                        <a:rPr sz="1600" b="1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latin typeface="Arial"/>
                          <a:cs typeface="Arial"/>
                        </a:rPr>
                        <a:t>Populations:</a:t>
                      </a:r>
                      <a:r>
                        <a:rPr sz="16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Treatment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emergency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medical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conditions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require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immediate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medical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attention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prevent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serious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harm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health.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Slide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9)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30200" marR="326390" indent="2540" algn="ctr">
                        <a:lnSpc>
                          <a:spcPct val="100000"/>
                        </a:lnSpc>
                      </a:pPr>
                      <a:r>
                        <a:rPr sz="1600" b="1" i="1" dirty="0">
                          <a:latin typeface="Arial"/>
                          <a:cs typeface="Arial"/>
                        </a:rPr>
                        <a:t>Maternity</a:t>
                      </a:r>
                      <a:r>
                        <a:rPr sz="1600" b="1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latin typeface="Arial"/>
                          <a:cs typeface="Arial"/>
                        </a:rPr>
                        <a:t>Outpatient</a:t>
                      </a:r>
                      <a:r>
                        <a:rPr sz="16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latin typeface="Arial"/>
                          <a:cs typeface="Arial"/>
                        </a:rPr>
                        <a:t>Medical</a:t>
                      </a:r>
                      <a:r>
                        <a:rPr sz="1600" b="1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latin typeface="Arial"/>
                          <a:cs typeface="Arial"/>
                        </a:rPr>
                        <a:t>Services</a:t>
                      </a:r>
                      <a:r>
                        <a:rPr sz="1600" b="1" i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i="1" dirty="0">
                          <a:latin typeface="Arial"/>
                          <a:cs typeface="Arial"/>
                        </a:rPr>
                        <a:t>(MOMS):</a:t>
                      </a:r>
                      <a:r>
                        <a:rPr sz="16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Provides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pregnancy-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related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services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pregnant/recently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pregnant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individuals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eligible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Emergency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Services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Only.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(See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Slide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10)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5410" marB="0">
                    <a:lnL w="19050">
                      <a:solidFill>
                        <a:srgbClr val="212A35"/>
                      </a:solidFill>
                      <a:prstDash val="solid"/>
                    </a:lnL>
                    <a:lnR w="19050">
                      <a:solidFill>
                        <a:srgbClr val="212A35"/>
                      </a:solidFill>
                      <a:prstDash val="solid"/>
                    </a:lnR>
                    <a:lnT w="19050">
                      <a:solidFill>
                        <a:srgbClr val="212A35"/>
                      </a:solidFill>
                      <a:prstDash val="solid"/>
                    </a:lnT>
                    <a:lnB w="19050">
                      <a:solidFill>
                        <a:srgbClr val="212A35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2569591" y="2851530"/>
            <a:ext cx="5838190" cy="673100"/>
          </a:xfrm>
          <a:custGeom>
            <a:avLst/>
            <a:gdLst/>
            <a:ahLst/>
            <a:cxnLst/>
            <a:rect l="l" t="t" r="r" b="b"/>
            <a:pathLst>
              <a:path w="5838190" h="673100">
                <a:moveTo>
                  <a:pt x="5838063" y="596900"/>
                </a:moveTo>
                <a:lnTo>
                  <a:pt x="5809488" y="596900"/>
                </a:lnTo>
                <a:lnTo>
                  <a:pt x="5809488" y="346075"/>
                </a:lnTo>
                <a:lnTo>
                  <a:pt x="5809488" y="327025"/>
                </a:lnTo>
                <a:lnTo>
                  <a:pt x="3535934" y="327025"/>
                </a:lnTo>
                <a:lnTo>
                  <a:pt x="3535934" y="0"/>
                </a:lnTo>
                <a:lnTo>
                  <a:pt x="3516884" y="0"/>
                </a:lnTo>
                <a:lnTo>
                  <a:pt x="3516884" y="327025"/>
                </a:lnTo>
                <a:lnTo>
                  <a:pt x="28575" y="327025"/>
                </a:lnTo>
                <a:lnTo>
                  <a:pt x="28575" y="596900"/>
                </a:lnTo>
                <a:lnTo>
                  <a:pt x="0" y="596900"/>
                </a:lnTo>
                <a:lnTo>
                  <a:pt x="38100" y="673100"/>
                </a:lnTo>
                <a:lnTo>
                  <a:pt x="69850" y="609600"/>
                </a:lnTo>
                <a:lnTo>
                  <a:pt x="76200" y="596900"/>
                </a:lnTo>
                <a:lnTo>
                  <a:pt x="47625" y="596900"/>
                </a:lnTo>
                <a:lnTo>
                  <a:pt x="47625" y="346075"/>
                </a:lnTo>
                <a:lnTo>
                  <a:pt x="3516884" y="346075"/>
                </a:lnTo>
                <a:lnTo>
                  <a:pt x="3535934" y="346075"/>
                </a:lnTo>
                <a:lnTo>
                  <a:pt x="5790438" y="346075"/>
                </a:lnTo>
                <a:lnTo>
                  <a:pt x="5790438" y="596900"/>
                </a:lnTo>
                <a:lnTo>
                  <a:pt x="5761863" y="596900"/>
                </a:lnTo>
                <a:lnTo>
                  <a:pt x="5799963" y="673100"/>
                </a:lnTo>
                <a:lnTo>
                  <a:pt x="5831713" y="609600"/>
                </a:lnTo>
                <a:lnTo>
                  <a:pt x="5838063" y="59690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34124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Michigan's</a:t>
            </a:r>
            <a:r>
              <a:rPr sz="3600" spc="-25" dirty="0"/>
              <a:t> </a:t>
            </a:r>
            <a:r>
              <a:rPr sz="3600" dirty="0"/>
              <a:t>CHIPRA</a:t>
            </a:r>
            <a:r>
              <a:rPr sz="3600" spc="-215" dirty="0"/>
              <a:t> </a:t>
            </a:r>
            <a:r>
              <a:rPr sz="3600" dirty="0"/>
              <a:t>214</a:t>
            </a:r>
            <a:r>
              <a:rPr sz="3600" spc="-20" dirty="0"/>
              <a:t> </a:t>
            </a:r>
            <a:r>
              <a:rPr sz="3600" dirty="0"/>
              <a:t>Option</a:t>
            </a:r>
            <a:r>
              <a:rPr sz="3600" spc="-25" dirty="0"/>
              <a:t> </a:t>
            </a:r>
            <a:r>
              <a:rPr sz="3600" spc="-10" dirty="0"/>
              <a:t>Preserves </a:t>
            </a:r>
            <a:r>
              <a:rPr sz="3600" dirty="0"/>
              <a:t>Coverage</a:t>
            </a:r>
            <a:r>
              <a:rPr sz="3600" spc="-30" dirty="0"/>
              <a:t> </a:t>
            </a:r>
            <a:r>
              <a:rPr sz="3600" dirty="0"/>
              <a:t>for</a:t>
            </a:r>
            <a:r>
              <a:rPr sz="3600" spc="-5" dirty="0"/>
              <a:t> </a:t>
            </a:r>
            <a:r>
              <a:rPr sz="3600" dirty="0"/>
              <a:t>Many</a:t>
            </a:r>
            <a:r>
              <a:rPr sz="3600" spc="-25" dirty="0"/>
              <a:t> </a:t>
            </a:r>
            <a:r>
              <a:rPr sz="3600" spc="-10" dirty="0"/>
              <a:t>Families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1325511"/>
            <a:ext cx="12192000" cy="800735"/>
          </a:xfrm>
          <a:custGeom>
            <a:avLst/>
            <a:gdLst/>
            <a:ahLst/>
            <a:cxnLst/>
            <a:rect l="l" t="t" r="r" b="b"/>
            <a:pathLst>
              <a:path w="12192000" h="800735">
                <a:moveTo>
                  <a:pt x="12192000" y="0"/>
                </a:moveTo>
                <a:lnTo>
                  <a:pt x="0" y="0"/>
                </a:lnTo>
                <a:lnTo>
                  <a:pt x="0" y="800214"/>
                </a:lnTo>
                <a:lnTo>
                  <a:pt x="12192000" y="800214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14629" y="2299766"/>
            <a:ext cx="10763250" cy="3681729"/>
            <a:chOff x="714629" y="2299766"/>
            <a:chExt cx="10763250" cy="3681729"/>
          </a:xfrm>
        </p:grpSpPr>
        <p:sp>
          <p:nvSpPr>
            <p:cNvPr id="5" name="object 5"/>
            <p:cNvSpPr/>
            <p:nvPr/>
          </p:nvSpPr>
          <p:spPr>
            <a:xfrm>
              <a:off x="724154" y="2309291"/>
              <a:ext cx="10744200" cy="3662679"/>
            </a:xfrm>
            <a:custGeom>
              <a:avLst/>
              <a:gdLst/>
              <a:ahLst/>
              <a:cxnLst/>
              <a:rect l="l" t="t" r="r" b="b"/>
              <a:pathLst>
                <a:path w="10744200" h="3662679">
                  <a:moveTo>
                    <a:pt x="10743692" y="0"/>
                  </a:moveTo>
                  <a:lnTo>
                    <a:pt x="0" y="0"/>
                  </a:lnTo>
                  <a:lnTo>
                    <a:pt x="0" y="3662299"/>
                  </a:lnTo>
                  <a:lnTo>
                    <a:pt x="10743692" y="3662299"/>
                  </a:lnTo>
                  <a:lnTo>
                    <a:pt x="1074369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4154" y="2309291"/>
              <a:ext cx="10744200" cy="3662679"/>
            </a:xfrm>
            <a:custGeom>
              <a:avLst/>
              <a:gdLst/>
              <a:ahLst/>
              <a:cxnLst/>
              <a:rect l="l" t="t" r="r" b="b"/>
              <a:pathLst>
                <a:path w="10744200" h="3662679">
                  <a:moveTo>
                    <a:pt x="0" y="3662299"/>
                  </a:moveTo>
                  <a:lnTo>
                    <a:pt x="10743692" y="3662299"/>
                  </a:lnTo>
                  <a:lnTo>
                    <a:pt x="10743692" y="0"/>
                  </a:lnTo>
                  <a:lnTo>
                    <a:pt x="0" y="0"/>
                  </a:lnTo>
                  <a:lnTo>
                    <a:pt x="0" y="3662299"/>
                  </a:lnTo>
                  <a:close/>
                </a:path>
              </a:pathLst>
            </a:custGeom>
            <a:ln w="19049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5305" y="1397000"/>
            <a:ext cx="11718290" cy="4366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90770" marR="68580" indent="-481520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Michigan's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election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CHIPRA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214</a:t>
            </a:r>
            <a:r>
              <a:rPr sz="1950" b="1" baseline="25641" dirty="0">
                <a:latin typeface="Arial"/>
                <a:cs typeface="Arial"/>
              </a:rPr>
              <a:t>1</a:t>
            </a:r>
            <a:r>
              <a:rPr sz="1950" b="1" spc="247" baseline="25641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most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important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protections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available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under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the </a:t>
            </a:r>
            <a:r>
              <a:rPr sz="2000" b="1" dirty="0">
                <a:latin typeface="Arial"/>
                <a:cs typeface="Arial"/>
              </a:rPr>
              <a:t>new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federal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law.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30"/>
              </a:spcBef>
            </a:pPr>
            <a:endParaRPr sz="2000">
              <a:latin typeface="Arial"/>
              <a:cs typeface="Arial"/>
            </a:endParaRPr>
          </a:p>
          <a:p>
            <a:pPr marL="579755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Who </a:t>
            </a:r>
            <a:r>
              <a:rPr sz="1800" b="1" spc="-20" dirty="0">
                <a:latin typeface="Arial"/>
                <a:cs typeface="Arial"/>
              </a:rPr>
              <a:t>CHIPRA-</a:t>
            </a:r>
            <a:r>
              <a:rPr sz="1800" b="1" dirty="0">
                <a:latin typeface="Arial"/>
                <a:cs typeface="Arial"/>
              </a:rPr>
              <a:t>214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Covers:</a:t>
            </a:r>
            <a:endParaRPr sz="1800">
              <a:latin typeface="Arial"/>
              <a:cs typeface="Arial"/>
            </a:endParaRPr>
          </a:p>
          <a:p>
            <a:pPr marL="86677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866775" algn="l"/>
              </a:tabLst>
            </a:pPr>
            <a:r>
              <a:rPr sz="1800" dirty="0">
                <a:latin typeface="Arial"/>
                <a:cs typeface="Arial"/>
              </a:rPr>
              <a:t>States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cover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lawfully-</a:t>
            </a:r>
            <a:r>
              <a:rPr sz="1800" dirty="0">
                <a:latin typeface="Arial"/>
                <a:cs typeface="Arial"/>
              </a:rPr>
              <a:t>residing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children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pregnant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individuals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under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CHIPRA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214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option.</a:t>
            </a:r>
            <a:endParaRPr sz="1800">
              <a:latin typeface="Arial"/>
              <a:cs typeface="Arial"/>
            </a:endParaRPr>
          </a:p>
          <a:p>
            <a:pPr marL="866775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Michigan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elected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CHIPRA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214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option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before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H.R.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was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enacted.</a:t>
            </a:r>
            <a:endParaRPr sz="1800">
              <a:latin typeface="Arial"/>
              <a:cs typeface="Arial"/>
            </a:endParaRPr>
          </a:p>
          <a:p>
            <a:pPr marL="866775" marR="716280" indent="-287020">
              <a:lnSpc>
                <a:spcPct val="100000"/>
              </a:lnSpc>
              <a:spcBef>
                <a:spcPts val="1205"/>
              </a:spcBef>
              <a:buChar char="•"/>
              <a:tabLst>
                <a:tab pos="866775" algn="l"/>
              </a:tabLst>
            </a:pPr>
            <a:r>
              <a:rPr sz="1800" dirty="0">
                <a:latin typeface="Arial"/>
                <a:cs typeface="Arial"/>
              </a:rPr>
              <a:t>As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result,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qualified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noncitizens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who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would lose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Medicaid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coverage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refugees,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asylees,</a:t>
            </a:r>
            <a:r>
              <a:rPr sz="1800" spc="-10" dirty="0">
                <a:latin typeface="Arial"/>
                <a:cs typeface="Arial"/>
              </a:rPr>
              <a:t> trafficking </a:t>
            </a:r>
            <a:r>
              <a:rPr sz="1800" dirty="0">
                <a:latin typeface="Arial"/>
                <a:cs typeface="Arial"/>
              </a:rPr>
              <a:t>victims,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parolees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covered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when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they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lawfully-</a:t>
            </a:r>
            <a:r>
              <a:rPr sz="1800" dirty="0">
                <a:latin typeface="Arial"/>
                <a:cs typeface="Arial"/>
              </a:rPr>
              <a:t>residing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children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pregnant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individuals.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buFont typeface="Arial"/>
              <a:buChar char="•"/>
            </a:pPr>
            <a:endParaRPr sz="1800">
              <a:latin typeface="Arial"/>
              <a:cs typeface="Arial"/>
            </a:endParaRPr>
          </a:p>
          <a:p>
            <a:pPr marL="579755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CHIPRA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214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Option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Does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Not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Apply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To:</a:t>
            </a:r>
            <a:endParaRPr sz="1800">
              <a:latin typeface="Arial"/>
              <a:cs typeface="Arial"/>
            </a:endParaRPr>
          </a:p>
          <a:p>
            <a:pPr marL="866775" marR="111061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866775" algn="l"/>
              </a:tabLst>
            </a:pPr>
            <a:r>
              <a:rPr sz="1800" dirty="0">
                <a:latin typeface="Arial"/>
                <a:cs typeface="Arial"/>
              </a:rPr>
              <a:t>An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adult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qualified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noncitizen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who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pregnant,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such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adult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asylee.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This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individual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retains </a:t>
            </a:r>
            <a:r>
              <a:rPr sz="1800" dirty="0">
                <a:latin typeface="Arial"/>
                <a:cs typeface="Arial"/>
              </a:rPr>
              <a:t>eligibility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Emergency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Services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Only.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(See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next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slide.)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544" y="6317081"/>
            <a:ext cx="9605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5" baseline="24305" dirty="0">
                <a:latin typeface="Arial"/>
                <a:cs typeface="Arial"/>
              </a:rPr>
              <a:t>1</a:t>
            </a:r>
            <a:r>
              <a:rPr sz="1200" spc="-10" dirty="0">
                <a:latin typeface="Arial"/>
                <a:cs typeface="Arial"/>
              </a:rPr>
              <a:t>CHIPRA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Children's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Health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Insurance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Program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Reauthorization</a:t>
            </a:r>
            <a:r>
              <a:rPr sz="1200" spc="-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2009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(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CHIPRA</a:t>
            </a:r>
            <a:r>
              <a:rPr sz="1200" u="none" spc="-10" dirty="0">
                <a:latin typeface="Arial"/>
                <a:cs typeface="Arial"/>
              </a:rPr>
              <a:t>).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200" baseline="24305" dirty="0">
                <a:latin typeface="Arial"/>
                <a:cs typeface="Arial"/>
              </a:rPr>
              <a:t>2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child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or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pregnant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individual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"lawfully-</a:t>
            </a:r>
            <a:r>
              <a:rPr sz="1200" dirty="0">
                <a:latin typeface="Arial"/>
                <a:cs typeface="Arial"/>
              </a:rPr>
              <a:t>residing"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if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they’re</a:t>
            </a:r>
            <a:r>
              <a:rPr sz="1200" spc="-10" dirty="0">
                <a:latin typeface="Arial"/>
                <a:cs typeface="Arial"/>
              </a:rPr>
              <a:t> "lawfully-</a:t>
            </a:r>
            <a:r>
              <a:rPr sz="1200" dirty="0">
                <a:latin typeface="Arial"/>
                <a:cs typeface="Arial"/>
              </a:rPr>
              <a:t>present"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described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State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Health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Official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Letters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3"/>
              </a:rPr>
              <a:t>10-</a:t>
            </a:r>
            <a:r>
              <a:rPr sz="1200" u="sng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3"/>
              </a:rPr>
              <a:t>006</a:t>
            </a:r>
            <a:r>
              <a:rPr sz="1200" u="none" spc="-40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1200" u="none" dirty="0">
                <a:latin typeface="Arial"/>
                <a:cs typeface="Arial"/>
              </a:rPr>
              <a:t>and</a:t>
            </a:r>
            <a:r>
              <a:rPr sz="1200" u="none" spc="-35" dirty="0"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4"/>
              </a:rPr>
              <a:t>12-</a:t>
            </a:r>
            <a:r>
              <a:rPr sz="1200" u="sng" spc="-2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4"/>
              </a:rPr>
              <a:t>002</a:t>
            </a:r>
            <a:r>
              <a:rPr sz="1200" u="none" spc="-20" dirty="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106548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Emergency</a:t>
            </a:r>
            <a:r>
              <a:rPr sz="3600" spc="-20" dirty="0"/>
              <a:t> </a:t>
            </a:r>
            <a:r>
              <a:rPr sz="3600" dirty="0"/>
              <a:t>Services Only: What </a:t>
            </a:r>
            <a:r>
              <a:rPr sz="3600" spc="-10" dirty="0"/>
              <a:t>Coverage Remains?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1326083"/>
            <a:ext cx="12192000" cy="1108075"/>
          </a:xfrm>
          <a:custGeom>
            <a:avLst/>
            <a:gdLst/>
            <a:ahLst/>
            <a:cxnLst/>
            <a:rect l="l" t="t" r="r" b="b"/>
            <a:pathLst>
              <a:path w="12192000" h="1108075">
                <a:moveTo>
                  <a:pt x="12192000" y="0"/>
                </a:moveTo>
                <a:lnTo>
                  <a:pt x="0" y="0"/>
                </a:lnTo>
                <a:lnTo>
                  <a:pt x="0" y="1107998"/>
                </a:lnTo>
                <a:lnTo>
                  <a:pt x="12192000" y="1107998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2417" y="1397634"/>
            <a:ext cx="1170559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Individuals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who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longer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qualify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full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still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qualify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Emergency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Services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Only </a:t>
            </a:r>
            <a:r>
              <a:rPr sz="2000" b="1" dirty="0">
                <a:latin typeface="Arial"/>
                <a:cs typeface="Arial"/>
              </a:rPr>
              <a:t>(ESO)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coverage,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provided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meet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all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other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eligibility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criteria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(e.g.,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residency,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income,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work </a:t>
            </a:r>
            <a:r>
              <a:rPr sz="2000" b="1" dirty="0">
                <a:latin typeface="Arial"/>
                <a:cs typeface="Arial"/>
              </a:rPr>
              <a:t>requirements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[if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expansion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adult]).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8593" y="2591561"/>
            <a:ext cx="4530725" cy="2717800"/>
          </a:xfrm>
          <a:prstGeom prst="rect">
            <a:avLst/>
          </a:prstGeom>
          <a:solidFill>
            <a:srgbClr val="DEEBF7"/>
          </a:solidFill>
          <a:ln w="19050">
            <a:solidFill>
              <a:srgbClr val="1F4E79"/>
            </a:solidFill>
          </a:ln>
        </p:spPr>
        <p:txBody>
          <a:bodyPr vert="horz" wrap="square" lIns="0" tIns="179705" rIns="0" bIns="0" rtlCol="0">
            <a:spAutoFit/>
          </a:bodyPr>
          <a:lstStyle/>
          <a:p>
            <a:pPr marL="1309370">
              <a:lnSpc>
                <a:spcPct val="100000"/>
              </a:lnSpc>
              <a:spcBef>
                <a:spcPts val="1415"/>
              </a:spcBef>
            </a:pPr>
            <a:r>
              <a:rPr sz="1800" b="1" dirty="0">
                <a:latin typeface="Arial"/>
                <a:cs typeface="Arial"/>
              </a:rPr>
              <a:t>Covered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Services</a:t>
            </a:r>
            <a:endParaRPr sz="1800">
              <a:latin typeface="Arial"/>
              <a:cs typeface="Arial"/>
            </a:endParaRPr>
          </a:p>
          <a:p>
            <a:pPr marL="377825" marR="19748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800" dirty="0">
                <a:latin typeface="Arial"/>
                <a:cs typeface="Arial"/>
              </a:rPr>
              <a:t>Services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necessary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treat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emergency </a:t>
            </a:r>
            <a:r>
              <a:rPr sz="1800" dirty="0">
                <a:latin typeface="Arial"/>
                <a:cs typeface="Arial"/>
              </a:rPr>
              <a:t>medical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conditions, i.e.,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sudden </a:t>
            </a:r>
            <a:r>
              <a:rPr sz="1800" dirty="0">
                <a:latin typeface="Arial"/>
                <a:cs typeface="Arial"/>
              </a:rPr>
              <a:t>condition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requiring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immediate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medical </a:t>
            </a:r>
            <a:r>
              <a:rPr sz="1800" dirty="0">
                <a:latin typeface="Arial"/>
                <a:cs typeface="Arial"/>
              </a:rPr>
              <a:t>attention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prevent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serious </a:t>
            </a:r>
            <a:r>
              <a:rPr sz="1800" dirty="0">
                <a:latin typeface="Arial"/>
                <a:cs typeface="Arial"/>
              </a:rPr>
              <a:t>jeopardization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health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serious </a:t>
            </a:r>
            <a:r>
              <a:rPr sz="1800" dirty="0">
                <a:latin typeface="Arial"/>
                <a:cs typeface="Arial"/>
              </a:rPr>
              <a:t>impairment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dysfunction.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17612" y="5578716"/>
            <a:ext cx="10156825" cy="843915"/>
            <a:chOff x="1017612" y="5578716"/>
            <a:chExt cx="10156825" cy="843915"/>
          </a:xfrm>
        </p:grpSpPr>
        <p:sp>
          <p:nvSpPr>
            <p:cNvPr id="7" name="object 7"/>
            <p:cNvSpPr/>
            <p:nvPr/>
          </p:nvSpPr>
          <p:spPr>
            <a:xfrm>
              <a:off x="1027137" y="5588241"/>
              <a:ext cx="10137775" cy="824865"/>
            </a:xfrm>
            <a:custGeom>
              <a:avLst/>
              <a:gdLst/>
              <a:ahLst/>
              <a:cxnLst/>
              <a:rect l="l" t="t" r="r" b="b"/>
              <a:pathLst>
                <a:path w="10137775" h="824864">
                  <a:moveTo>
                    <a:pt x="10000272" y="0"/>
                  </a:moveTo>
                  <a:lnTo>
                    <a:pt x="137439" y="0"/>
                  </a:lnTo>
                  <a:lnTo>
                    <a:pt x="93997" y="7006"/>
                  </a:lnTo>
                  <a:lnTo>
                    <a:pt x="56268" y="26517"/>
                  </a:lnTo>
                  <a:lnTo>
                    <a:pt x="26517" y="56268"/>
                  </a:lnTo>
                  <a:lnTo>
                    <a:pt x="7006" y="93997"/>
                  </a:lnTo>
                  <a:lnTo>
                    <a:pt x="0" y="137439"/>
                  </a:lnTo>
                  <a:lnTo>
                    <a:pt x="0" y="687146"/>
                  </a:lnTo>
                  <a:lnTo>
                    <a:pt x="7006" y="730582"/>
                  </a:lnTo>
                  <a:lnTo>
                    <a:pt x="26517" y="768307"/>
                  </a:lnTo>
                  <a:lnTo>
                    <a:pt x="56268" y="798056"/>
                  </a:lnTo>
                  <a:lnTo>
                    <a:pt x="93997" y="817566"/>
                  </a:lnTo>
                  <a:lnTo>
                    <a:pt x="137439" y="824572"/>
                  </a:lnTo>
                  <a:lnTo>
                    <a:pt x="10000272" y="824572"/>
                  </a:lnTo>
                  <a:lnTo>
                    <a:pt x="10043726" y="817566"/>
                  </a:lnTo>
                  <a:lnTo>
                    <a:pt x="10081450" y="798056"/>
                  </a:lnTo>
                  <a:lnTo>
                    <a:pt x="10111188" y="768307"/>
                  </a:lnTo>
                  <a:lnTo>
                    <a:pt x="10130685" y="730582"/>
                  </a:lnTo>
                  <a:lnTo>
                    <a:pt x="10137686" y="687146"/>
                  </a:lnTo>
                  <a:lnTo>
                    <a:pt x="10137686" y="137439"/>
                  </a:lnTo>
                  <a:lnTo>
                    <a:pt x="10130685" y="93997"/>
                  </a:lnTo>
                  <a:lnTo>
                    <a:pt x="10111188" y="56268"/>
                  </a:lnTo>
                  <a:lnTo>
                    <a:pt x="10081450" y="26517"/>
                  </a:lnTo>
                  <a:lnTo>
                    <a:pt x="10043726" y="7006"/>
                  </a:lnTo>
                  <a:lnTo>
                    <a:pt x="10000272" y="0"/>
                  </a:lnTo>
                  <a:close/>
                </a:path>
              </a:pathLst>
            </a:custGeom>
            <a:solidFill>
              <a:srgbClr val="445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27137" y="5588241"/>
              <a:ext cx="10137775" cy="824865"/>
            </a:xfrm>
            <a:custGeom>
              <a:avLst/>
              <a:gdLst/>
              <a:ahLst/>
              <a:cxnLst/>
              <a:rect l="l" t="t" r="r" b="b"/>
              <a:pathLst>
                <a:path w="10137775" h="824864">
                  <a:moveTo>
                    <a:pt x="0" y="137439"/>
                  </a:moveTo>
                  <a:lnTo>
                    <a:pt x="7006" y="93997"/>
                  </a:lnTo>
                  <a:lnTo>
                    <a:pt x="26517" y="56268"/>
                  </a:lnTo>
                  <a:lnTo>
                    <a:pt x="56268" y="26517"/>
                  </a:lnTo>
                  <a:lnTo>
                    <a:pt x="93997" y="7006"/>
                  </a:lnTo>
                  <a:lnTo>
                    <a:pt x="137439" y="0"/>
                  </a:lnTo>
                  <a:lnTo>
                    <a:pt x="10000272" y="0"/>
                  </a:lnTo>
                  <a:lnTo>
                    <a:pt x="10043726" y="7006"/>
                  </a:lnTo>
                  <a:lnTo>
                    <a:pt x="10081450" y="26517"/>
                  </a:lnTo>
                  <a:lnTo>
                    <a:pt x="10111188" y="56268"/>
                  </a:lnTo>
                  <a:lnTo>
                    <a:pt x="10130685" y="93997"/>
                  </a:lnTo>
                  <a:lnTo>
                    <a:pt x="10137686" y="137439"/>
                  </a:lnTo>
                  <a:lnTo>
                    <a:pt x="10137686" y="687146"/>
                  </a:lnTo>
                  <a:lnTo>
                    <a:pt x="10130685" y="730582"/>
                  </a:lnTo>
                  <a:lnTo>
                    <a:pt x="10111188" y="768307"/>
                  </a:lnTo>
                  <a:lnTo>
                    <a:pt x="10081450" y="798056"/>
                  </a:lnTo>
                  <a:lnTo>
                    <a:pt x="10043726" y="817566"/>
                  </a:lnTo>
                  <a:lnTo>
                    <a:pt x="10000272" y="824572"/>
                  </a:lnTo>
                  <a:lnTo>
                    <a:pt x="137439" y="824572"/>
                  </a:lnTo>
                  <a:lnTo>
                    <a:pt x="93997" y="817566"/>
                  </a:lnTo>
                  <a:lnTo>
                    <a:pt x="56268" y="798056"/>
                  </a:lnTo>
                  <a:lnTo>
                    <a:pt x="26517" y="768307"/>
                  </a:lnTo>
                  <a:lnTo>
                    <a:pt x="7006" y="730582"/>
                  </a:lnTo>
                  <a:lnTo>
                    <a:pt x="0" y="687146"/>
                  </a:lnTo>
                  <a:lnTo>
                    <a:pt x="0" y="137439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73886" y="5708700"/>
            <a:ext cx="9839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9470" marR="5080" indent="-209740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Community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organizations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help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individuals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understand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ESO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important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net,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substitute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comprehensive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coverage.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2884" y="2591561"/>
            <a:ext cx="4530725" cy="2717800"/>
          </a:xfrm>
          <a:prstGeom prst="rect">
            <a:avLst/>
          </a:prstGeom>
          <a:solidFill>
            <a:srgbClr val="DEEBF7"/>
          </a:solidFill>
          <a:ln w="19050">
            <a:solidFill>
              <a:srgbClr val="1F4E79"/>
            </a:solidFill>
          </a:ln>
        </p:spPr>
        <p:txBody>
          <a:bodyPr vert="horz" wrap="square" lIns="0" tIns="202565" rIns="0" bIns="0" rtlCol="0">
            <a:spAutoFit/>
          </a:bodyPr>
          <a:lstStyle/>
          <a:p>
            <a:pPr marL="1087120">
              <a:lnSpc>
                <a:spcPct val="100000"/>
              </a:lnSpc>
              <a:spcBef>
                <a:spcPts val="1595"/>
              </a:spcBef>
            </a:pPr>
            <a:r>
              <a:rPr sz="1800" b="1" dirty="0">
                <a:latin typeface="Arial"/>
                <a:cs typeface="Arial"/>
              </a:rPr>
              <a:t>Services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Not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Covered</a:t>
            </a:r>
            <a:endParaRPr sz="1800">
              <a:latin typeface="Arial"/>
              <a:cs typeface="Arial"/>
            </a:endParaRPr>
          </a:p>
          <a:p>
            <a:pPr marL="378460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800" dirty="0">
                <a:latin typeface="Arial"/>
                <a:cs typeface="Arial"/>
              </a:rPr>
              <a:t>Routine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doctor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visits.</a:t>
            </a:r>
            <a:endParaRPr sz="1800">
              <a:latin typeface="Arial"/>
              <a:cs typeface="Arial"/>
            </a:endParaRPr>
          </a:p>
          <a:p>
            <a:pPr marL="378460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800" dirty="0">
                <a:latin typeface="Arial"/>
                <a:cs typeface="Arial"/>
              </a:rPr>
              <a:t>Preventive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care.</a:t>
            </a:r>
            <a:endParaRPr sz="1800">
              <a:latin typeface="Arial"/>
              <a:cs typeface="Arial"/>
            </a:endParaRPr>
          </a:p>
          <a:p>
            <a:pPr marL="378460" marR="112395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800" dirty="0">
                <a:latin typeface="Arial"/>
                <a:cs typeface="Arial"/>
              </a:rPr>
              <a:t>Ongoing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treatment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chronic conditions.</a:t>
            </a:r>
            <a:endParaRPr sz="1800">
              <a:latin typeface="Arial"/>
              <a:cs typeface="Arial"/>
            </a:endParaRPr>
          </a:p>
          <a:p>
            <a:pPr marL="378460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378460" algn="l"/>
              </a:tabLst>
            </a:pPr>
            <a:r>
              <a:rPr sz="1800" dirty="0">
                <a:latin typeface="Arial"/>
                <a:cs typeface="Arial"/>
              </a:rPr>
              <a:t>Most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prescription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medications.</a:t>
            </a:r>
            <a:endParaRPr sz="1800">
              <a:latin typeface="Arial"/>
              <a:cs typeface="Arial"/>
            </a:endParaRPr>
          </a:p>
          <a:p>
            <a:pPr marL="378460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8460" algn="l"/>
              </a:tabLst>
            </a:pPr>
            <a:r>
              <a:rPr sz="1800" spc="-10" dirty="0">
                <a:latin typeface="Arial"/>
                <a:cs typeface="Arial"/>
              </a:rPr>
              <a:t>Non-</a:t>
            </a:r>
            <a:r>
              <a:rPr sz="1800" dirty="0">
                <a:latin typeface="Arial"/>
                <a:cs typeface="Arial"/>
              </a:rPr>
              <a:t>emergency</a:t>
            </a:r>
            <a:r>
              <a:rPr sz="1800" spc="-10" dirty="0">
                <a:latin typeface="Arial"/>
                <a:cs typeface="Arial"/>
              </a:rPr>
              <a:t> procedures.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90968" y="5387466"/>
            <a:ext cx="395605" cy="413384"/>
            <a:chOff x="890968" y="5387466"/>
            <a:chExt cx="395605" cy="413384"/>
          </a:xfrm>
        </p:grpSpPr>
        <p:sp>
          <p:nvSpPr>
            <p:cNvPr id="12" name="object 12"/>
            <p:cNvSpPr/>
            <p:nvPr/>
          </p:nvSpPr>
          <p:spPr>
            <a:xfrm>
              <a:off x="897318" y="5393816"/>
              <a:ext cx="382905" cy="400685"/>
            </a:xfrm>
            <a:custGeom>
              <a:avLst/>
              <a:gdLst/>
              <a:ahLst/>
              <a:cxnLst/>
              <a:rect l="l" t="t" r="r" b="b"/>
              <a:pathLst>
                <a:path w="382905" h="400685">
                  <a:moveTo>
                    <a:pt x="191274" y="0"/>
                  </a:moveTo>
                  <a:lnTo>
                    <a:pt x="147417" y="5281"/>
                  </a:lnTo>
                  <a:lnTo>
                    <a:pt x="107156" y="20327"/>
                  </a:lnTo>
                  <a:lnTo>
                    <a:pt x="71641" y="43938"/>
                  </a:lnTo>
                  <a:lnTo>
                    <a:pt x="42020" y="74913"/>
                  </a:lnTo>
                  <a:lnTo>
                    <a:pt x="19441" y="112055"/>
                  </a:lnTo>
                  <a:lnTo>
                    <a:pt x="5051" y="154163"/>
                  </a:lnTo>
                  <a:lnTo>
                    <a:pt x="0" y="200037"/>
                  </a:lnTo>
                  <a:lnTo>
                    <a:pt x="5051" y="245905"/>
                  </a:lnTo>
                  <a:lnTo>
                    <a:pt x="19441" y="288011"/>
                  </a:lnTo>
                  <a:lnTo>
                    <a:pt x="42020" y="325155"/>
                  </a:lnTo>
                  <a:lnTo>
                    <a:pt x="71641" y="356136"/>
                  </a:lnTo>
                  <a:lnTo>
                    <a:pt x="107156" y="379753"/>
                  </a:lnTo>
                  <a:lnTo>
                    <a:pt x="147417" y="394804"/>
                  </a:lnTo>
                  <a:lnTo>
                    <a:pt x="191274" y="400088"/>
                  </a:lnTo>
                  <a:lnTo>
                    <a:pt x="235134" y="394804"/>
                  </a:lnTo>
                  <a:lnTo>
                    <a:pt x="275400" y="379753"/>
                  </a:lnTo>
                  <a:lnTo>
                    <a:pt x="310922" y="356136"/>
                  </a:lnTo>
                  <a:lnTo>
                    <a:pt x="340551" y="325155"/>
                  </a:lnTo>
                  <a:lnTo>
                    <a:pt x="363138" y="288011"/>
                  </a:lnTo>
                  <a:lnTo>
                    <a:pt x="377533" y="245905"/>
                  </a:lnTo>
                  <a:lnTo>
                    <a:pt x="382587" y="200037"/>
                  </a:lnTo>
                  <a:lnTo>
                    <a:pt x="377533" y="154163"/>
                  </a:lnTo>
                  <a:lnTo>
                    <a:pt x="363138" y="112055"/>
                  </a:lnTo>
                  <a:lnTo>
                    <a:pt x="340551" y="74913"/>
                  </a:lnTo>
                  <a:lnTo>
                    <a:pt x="310922" y="43938"/>
                  </a:lnTo>
                  <a:lnTo>
                    <a:pt x="275400" y="20327"/>
                  </a:lnTo>
                  <a:lnTo>
                    <a:pt x="235134" y="5281"/>
                  </a:lnTo>
                  <a:lnTo>
                    <a:pt x="19127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97318" y="5393816"/>
              <a:ext cx="382905" cy="400685"/>
            </a:xfrm>
            <a:custGeom>
              <a:avLst/>
              <a:gdLst/>
              <a:ahLst/>
              <a:cxnLst/>
              <a:rect l="l" t="t" r="r" b="b"/>
              <a:pathLst>
                <a:path w="382905" h="400685">
                  <a:moveTo>
                    <a:pt x="0" y="200037"/>
                  </a:moveTo>
                  <a:lnTo>
                    <a:pt x="5051" y="154163"/>
                  </a:lnTo>
                  <a:lnTo>
                    <a:pt x="19441" y="112055"/>
                  </a:lnTo>
                  <a:lnTo>
                    <a:pt x="42020" y="74913"/>
                  </a:lnTo>
                  <a:lnTo>
                    <a:pt x="71641" y="43938"/>
                  </a:lnTo>
                  <a:lnTo>
                    <a:pt x="107156" y="20327"/>
                  </a:lnTo>
                  <a:lnTo>
                    <a:pt x="147417" y="5281"/>
                  </a:lnTo>
                  <a:lnTo>
                    <a:pt x="191274" y="0"/>
                  </a:lnTo>
                  <a:lnTo>
                    <a:pt x="235134" y="5281"/>
                  </a:lnTo>
                  <a:lnTo>
                    <a:pt x="275400" y="20327"/>
                  </a:lnTo>
                  <a:lnTo>
                    <a:pt x="310922" y="43938"/>
                  </a:lnTo>
                  <a:lnTo>
                    <a:pt x="340551" y="74913"/>
                  </a:lnTo>
                  <a:lnTo>
                    <a:pt x="363138" y="112055"/>
                  </a:lnTo>
                  <a:lnTo>
                    <a:pt x="377533" y="154163"/>
                  </a:lnTo>
                  <a:lnTo>
                    <a:pt x="382587" y="200037"/>
                  </a:lnTo>
                  <a:lnTo>
                    <a:pt x="377533" y="245905"/>
                  </a:lnTo>
                  <a:lnTo>
                    <a:pt x="363138" y="288011"/>
                  </a:lnTo>
                  <a:lnTo>
                    <a:pt x="340551" y="325155"/>
                  </a:lnTo>
                  <a:lnTo>
                    <a:pt x="310922" y="356136"/>
                  </a:lnTo>
                  <a:lnTo>
                    <a:pt x="275400" y="379753"/>
                  </a:lnTo>
                  <a:lnTo>
                    <a:pt x="235134" y="394804"/>
                  </a:lnTo>
                  <a:lnTo>
                    <a:pt x="191274" y="400088"/>
                  </a:lnTo>
                  <a:lnTo>
                    <a:pt x="147417" y="394804"/>
                  </a:lnTo>
                  <a:lnTo>
                    <a:pt x="107156" y="379753"/>
                  </a:lnTo>
                  <a:lnTo>
                    <a:pt x="71641" y="356136"/>
                  </a:lnTo>
                  <a:lnTo>
                    <a:pt x="42020" y="325155"/>
                  </a:lnTo>
                  <a:lnTo>
                    <a:pt x="19441" y="288011"/>
                  </a:lnTo>
                  <a:lnTo>
                    <a:pt x="5051" y="245905"/>
                  </a:lnTo>
                  <a:lnTo>
                    <a:pt x="0" y="200037"/>
                  </a:lnTo>
                  <a:close/>
                </a:path>
              </a:pathLst>
            </a:custGeom>
            <a:ln w="1270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2316" y="5472899"/>
              <a:ext cx="53975" cy="265430"/>
            </a:xfrm>
            <a:custGeom>
              <a:avLst/>
              <a:gdLst/>
              <a:ahLst/>
              <a:cxnLst/>
              <a:rect l="l" t="t" r="r" b="b"/>
              <a:pathLst>
                <a:path w="53975" h="265429">
                  <a:moveTo>
                    <a:pt x="45745" y="0"/>
                  </a:moveTo>
                  <a:lnTo>
                    <a:pt x="7874" y="0"/>
                  </a:lnTo>
                  <a:lnTo>
                    <a:pt x="11023" y="190741"/>
                  </a:lnTo>
                  <a:lnTo>
                    <a:pt x="42595" y="190741"/>
                  </a:lnTo>
                  <a:lnTo>
                    <a:pt x="45745" y="0"/>
                  </a:lnTo>
                  <a:close/>
                </a:path>
                <a:path w="53975" h="265429">
                  <a:moveTo>
                    <a:pt x="53619" y="238048"/>
                  </a:moveTo>
                  <a:lnTo>
                    <a:pt x="51511" y="227609"/>
                  </a:lnTo>
                  <a:lnTo>
                    <a:pt x="45770" y="219087"/>
                  </a:lnTo>
                  <a:lnTo>
                    <a:pt x="37249" y="213334"/>
                  </a:lnTo>
                  <a:lnTo>
                    <a:pt x="26809" y="211226"/>
                  </a:lnTo>
                  <a:lnTo>
                    <a:pt x="16370" y="213334"/>
                  </a:lnTo>
                  <a:lnTo>
                    <a:pt x="7848" y="219087"/>
                  </a:lnTo>
                  <a:lnTo>
                    <a:pt x="2108" y="227609"/>
                  </a:lnTo>
                  <a:lnTo>
                    <a:pt x="0" y="238048"/>
                  </a:lnTo>
                  <a:lnTo>
                    <a:pt x="2108" y="248488"/>
                  </a:lnTo>
                  <a:lnTo>
                    <a:pt x="7848" y="257022"/>
                  </a:lnTo>
                  <a:lnTo>
                    <a:pt x="16370" y="262763"/>
                  </a:lnTo>
                  <a:lnTo>
                    <a:pt x="26809" y="264871"/>
                  </a:lnTo>
                  <a:lnTo>
                    <a:pt x="37249" y="262763"/>
                  </a:lnTo>
                  <a:lnTo>
                    <a:pt x="45770" y="257022"/>
                  </a:lnTo>
                  <a:lnTo>
                    <a:pt x="51511" y="248488"/>
                  </a:lnTo>
                  <a:lnTo>
                    <a:pt x="53619" y="238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90143" y="6547815"/>
            <a:ext cx="7082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Sources: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Changes</a:t>
            </a:r>
            <a:r>
              <a:rPr sz="12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to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Medicaid</a:t>
            </a:r>
            <a:r>
              <a:rPr sz="12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for</a:t>
            </a:r>
            <a:r>
              <a:rPr sz="12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Certain</a:t>
            </a:r>
            <a:r>
              <a:rPr sz="12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Non-Citizens</a:t>
            </a:r>
            <a:r>
              <a:rPr sz="1200" u="none" dirty="0">
                <a:latin typeface="Arial"/>
                <a:cs typeface="Arial"/>
              </a:rPr>
              <a:t>;</a:t>
            </a:r>
            <a:r>
              <a:rPr sz="1200" u="none" spc="-40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MSA</a:t>
            </a:r>
            <a:r>
              <a:rPr sz="1200" u="sng" spc="-7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05-61:</a:t>
            </a:r>
            <a:r>
              <a:rPr sz="12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Emergency</a:t>
            </a:r>
            <a:r>
              <a:rPr sz="12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Services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Only</a:t>
            </a:r>
            <a:r>
              <a:rPr sz="12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Medicaid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2434082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884914" y="646704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72745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Maternity</a:t>
            </a:r>
            <a:r>
              <a:rPr spc="-135" dirty="0"/>
              <a:t> </a:t>
            </a:r>
            <a:r>
              <a:rPr dirty="0"/>
              <a:t>Outpatient</a:t>
            </a:r>
            <a:r>
              <a:rPr spc="-95" dirty="0"/>
              <a:t> </a:t>
            </a:r>
            <a:r>
              <a:rPr spc="-10" dirty="0"/>
              <a:t>Medical </a:t>
            </a:r>
            <a:r>
              <a:rPr dirty="0"/>
              <a:t>Services</a:t>
            </a:r>
            <a:r>
              <a:rPr spc="-40" dirty="0"/>
              <a:t> </a:t>
            </a:r>
            <a:r>
              <a:rPr spc="-10" dirty="0"/>
              <a:t>(MOMS)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325575"/>
            <a:ext cx="12192000" cy="1108075"/>
          </a:xfrm>
          <a:custGeom>
            <a:avLst/>
            <a:gdLst/>
            <a:ahLst/>
            <a:cxnLst/>
            <a:rect l="l" t="t" r="r" b="b"/>
            <a:pathLst>
              <a:path w="12192000" h="1108075">
                <a:moveTo>
                  <a:pt x="12192000" y="0"/>
                </a:moveTo>
                <a:lnTo>
                  <a:pt x="0" y="0"/>
                </a:lnTo>
                <a:lnTo>
                  <a:pt x="0" y="1107998"/>
                </a:lnTo>
                <a:lnTo>
                  <a:pt x="12192000" y="1107998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3837" y="1397000"/>
            <a:ext cx="1184148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77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Michigan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also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operates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MOMS,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coverage program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that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provides prenatal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10" dirty="0">
                <a:latin typeface="Arial"/>
                <a:cs typeface="Arial"/>
              </a:rPr>
              <a:t> postpartum </a:t>
            </a:r>
            <a:r>
              <a:rPr sz="2000" b="1" dirty="0">
                <a:latin typeface="Arial"/>
                <a:cs typeface="Arial"/>
              </a:rPr>
              <a:t>outpatient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pregnancy-</a:t>
            </a:r>
            <a:r>
              <a:rPr sz="2000" b="1" dirty="0">
                <a:latin typeface="Arial"/>
                <a:cs typeface="Arial"/>
              </a:rPr>
              <a:t>related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services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individuals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who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are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pregnant/postpartum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eligible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for </a:t>
            </a:r>
            <a:r>
              <a:rPr sz="2000" b="1" spc="-20" dirty="0">
                <a:latin typeface="Arial"/>
                <a:cs typeface="Arial"/>
              </a:rPr>
              <a:t>ESO.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430907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28408" y="2735452"/>
            <a:ext cx="4265930" cy="2183130"/>
            <a:chOff x="528408" y="2735452"/>
            <a:chExt cx="4265930" cy="2183130"/>
          </a:xfrm>
        </p:grpSpPr>
        <p:sp>
          <p:nvSpPr>
            <p:cNvPr id="7" name="object 7"/>
            <p:cNvSpPr/>
            <p:nvPr/>
          </p:nvSpPr>
          <p:spPr>
            <a:xfrm>
              <a:off x="537933" y="2744977"/>
              <a:ext cx="4246880" cy="2164080"/>
            </a:xfrm>
            <a:custGeom>
              <a:avLst/>
              <a:gdLst/>
              <a:ahLst/>
              <a:cxnLst/>
              <a:rect l="l" t="t" r="r" b="b"/>
              <a:pathLst>
                <a:path w="4246880" h="2164079">
                  <a:moveTo>
                    <a:pt x="4246626" y="0"/>
                  </a:moveTo>
                  <a:lnTo>
                    <a:pt x="0" y="0"/>
                  </a:lnTo>
                  <a:lnTo>
                    <a:pt x="0" y="2164080"/>
                  </a:lnTo>
                  <a:lnTo>
                    <a:pt x="4246626" y="2164080"/>
                  </a:lnTo>
                  <a:lnTo>
                    <a:pt x="4246626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7933" y="2744977"/>
              <a:ext cx="4246880" cy="2164080"/>
            </a:xfrm>
            <a:custGeom>
              <a:avLst/>
              <a:gdLst/>
              <a:ahLst/>
              <a:cxnLst/>
              <a:rect l="l" t="t" r="r" b="b"/>
              <a:pathLst>
                <a:path w="4246880" h="2164079">
                  <a:moveTo>
                    <a:pt x="0" y="2164080"/>
                  </a:moveTo>
                  <a:lnTo>
                    <a:pt x="4246626" y="2164080"/>
                  </a:lnTo>
                  <a:lnTo>
                    <a:pt x="4246626" y="0"/>
                  </a:lnTo>
                  <a:lnTo>
                    <a:pt x="0" y="0"/>
                  </a:lnTo>
                  <a:lnTo>
                    <a:pt x="0" y="2164080"/>
                  </a:lnTo>
                  <a:close/>
                </a:path>
              </a:pathLst>
            </a:custGeom>
            <a:ln w="1905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29412" y="2932557"/>
            <a:ext cx="3859529" cy="17024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001394">
              <a:lnSpc>
                <a:spcPct val="100000"/>
              </a:lnSpc>
              <a:spcBef>
                <a:spcPts val="7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Eligible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Population</a:t>
            </a:r>
            <a:endParaRPr sz="1800">
              <a:latin typeface="Arial"/>
              <a:cs typeface="Arial"/>
            </a:endParaRPr>
          </a:p>
          <a:p>
            <a:pPr marL="3422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4226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Individuals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who are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pregnant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endParaRPr sz="18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two months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postpartum</a:t>
            </a:r>
            <a:endParaRPr sz="1800">
              <a:latin typeface="Arial"/>
              <a:cs typeface="Arial"/>
            </a:endParaRPr>
          </a:p>
          <a:p>
            <a:pPr marL="3422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4226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Eligible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ESO</a:t>
            </a:r>
            <a:endParaRPr sz="1800">
              <a:latin typeface="Arial"/>
              <a:cs typeface="Arial"/>
            </a:endParaRPr>
          </a:p>
          <a:p>
            <a:pPr marL="3422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4226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Income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below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195%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FPL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89854" y="2745079"/>
            <a:ext cx="6514465" cy="3789679"/>
          </a:xfrm>
          <a:prstGeom prst="rect">
            <a:avLst/>
          </a:prstGeom>
          <a:solidFill>
            <a:srgbClr val="DAE2F3"/>
          </a:solidFill>
          <a:ln w="19050">
            <a:solidFill>
              <a:srgbClr val="172C51"/>
            </a:solidFill>
          </a:ln>
        </p:spPr>
        <p:txBody>
          <a:bodyPr vert="horz" wrap="square" lIns="0" tIns="75565" rIns="0" bIns="0" rtlCol="0">
            <a:spAutoFit/>
          </a:bodyPr>
          <a:lstStyle/>
          <a:p>
            <a:pPr marL="2301875">
              <a:lnSpc>
                <a:spcPct val="100000"/>
              </a:lnSpc>
              <a:spcBef>
                <a:spcPts val="595"/>
              </a:spcBef>
            </a:pPr>
            <a:r>
              <a:rPr sz="1800" b="1" dirty="0">
                <a:latin typeface="Arial"/>
                <a:cs typeface="Arial"/>
              </a:rPr>
              <a:t>Covered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Services</a:t>
            </a:r>
            <a:endParaRPr sz="1800">
              <a:latin typeface="Arial"/>
              <a:cs typeface="Arial"/>
            </a:endParaRPr>
          </a:p>
          <a:p>
            <a:pPr marL="92075" marR="346075">
              <a:lnSpc>
                <a:spcPct val="100000"/>
              </a:lnSpc>
              <a:spcBef>
                <a:spcPts val="600"/>
              </a:spcBef>
            </a:pPr>
            <a:r>
              <a:rPr sz="1800" dirty="0">
                <a:latin typeface="Arial"/>
                <a:cs typeface="Arial"/>
              </a:rPr>
              <a:t>As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relates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outpatient pregnancy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0" dirty="0">
                <a:latin typeface="Arial"/>
                <a:cs typeface="Arial"/>
              </a:rPr>
              <a:t> postpartum-related </a:t>
            </a:r>
            <a:r>
              <a:rPr sz="1800" dirty="0">
                <a:latin typeface="Arial"/>
                <a:cs typeface="Arial"/>
              </a:rPr>
              <a:t>services,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includes:</a:t>
            </a:r>
            <a:endParaRPr sz="1800">
              <a:latin typeface="Arial"/>
              <a:cs typeface="Arial"/>
            </a:endParaRPr>
          </a:p>
          <a:p>
            <a:pPr marL="434340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434340" algn="l"/>
              </a:tabLst>
            </a:pPr>
            <a:r>
              <a:rPr sz="1800" dirty="0">
                <a:latin typeface="Arial"/>
                <a:cs typeface="Arial"/>
              </a:rPr>
              <a:t>Prenatal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care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pregnancy-</a:t>
            </a:r>
            <a:r>
              <a:rPr sz="1800" dirty="0">
                <a:latin typeface="Arial"/>
                <a:cs typeface="Arial"/>
              </a:rPr>
              <a:t>related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care</a:t>
            </a:r>
            <a:endParaRPr sz="1800">
              <a:latin typeface="Arial"/>
              <a:cs typeface="Arial"/>
            </a:endParaRPr>
          </a:p>
          <a:p>
            <a:pPr marL="434340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434340" algn="l"/>
              </a:tabLst>
            </a:pPr>
            <a:r>
              <a:rPr sz="1800" dirty="0">
                <a:latin typeface="Arial"/>
                <a:cs typeface="Arial"/>
              </a:rPr>
              <a:t>Pharmaceuticals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prescription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vitamins</a:t>
            </a:r>
            <a:endParaRPr sz="1800">
              <a:latin typeface="Arial"/>
              <a:cs typeface="Arial"/>
            </a:endParaRPr>
          </a:p>
          <a:p>
            <a:pPr marL="434340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434340" algn="l"/>
              </a:tabLst>
            </a:pPr>
            <a:r>
              <a:rPr sz="1800" dirty="0">
                <a:latin typeface="Arial"/>
                <a:cs typeface="Arial"/>
              </a:rPr>
              <a:t>Radiology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ultrasound</a:t>
            </a:r>
            <a:endParaRPr sz="1800">
              <a:latin typeface="Arial"/>
              <a:cs typeface="Arial"/>
            </a:endParaRPr>
          </a:p>
          <a:p>
            <a:pPr marL="434340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434340" algn="l"/>
              </a:tabLst>
            </a:pPr>
            <a:r>
              <a:rPr sz="1800" dirty="0">
                <a:latin typeface="Arial"/>
                <a:cs typeface="Arial"/>
              </a:rPr>
              <a:t>Professional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fee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labor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delivery</a:t>
            </a:r>
            <a:endParaRPr sz="1800">
              <a:latin typeface="Arial"/>
              <a:cs typeface="Arial"/>
            </a:endParaRPr>
          </a:p>
          <a:p>
            <a:pPr marL="434340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434340" algn="l"/>
              </a:tabLst>
            </a:pPr>
            <a:r>
              <a:rPr sz="1800" dirty="0">
                <a:latin typeface="Arial"/>
                <a:cs typeface="Arial"/>
              </a:rPr>
              <a:t>Outpatient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hospital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care</a:t>
            </a:r>
            <a:endParaRPr sz="1800">
              <a:latin typeface="Arial"/>
              <a:cs typeface="Arial"/>
            </a:endParaRPr>
          </a:p>
          <a:p>
            <a:pPr marL="434340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434340" algn="l"/>
              </a:tabLst>
            </a:pPr>
            <a:r>
              <a:rPr sz="1800" dirty="0">
                <a:latin typeface="Arial"/>
                <a:cs typeface="Arial"/>
              </a:rPr>
              <a:t>Postpartum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care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through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two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calendar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months</a:t>
            </a:r>
            <a:endParaRPr sz="1800">
              <a:latin typeface="Arial"/>
              <a:cs typeface="Arial"/>
            </a:endParaRPr>
          </a:p>
          <a:p>
            <a:pPr marL="434975" marR="142875" indent="-342900">
              <a:lnSpc>
                <a:spcPct val="100000"/>
              </a:lnSpc>
              <a:spcBef>
                <a:spcPts val="600"/>
              </a:spcBef>
              <a:buChar char="•"/>
              <a:tabLst>
                <a:tab pos="434975" algn="l"/>
              </a:tabLst>
            </a:pPr>
            <a:r>
              <a:rPr sz="1800" dirty="0">
                <a:latin typeface="Arial"/>
                <a:cs typeface="Arial"/>
              </a:rPr>
              <a:t>Other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pregnancy-</a:t>
            </a:r>
            <a:r>
              <a:rPr sz="1800" dirty="0">
                <a:latin typeface="Arial"/>
                <a:cs typeface="Arial"/>
              </a:rPr>
              <a:t>related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services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approved by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Medical Services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Administration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(MSA)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8408" y="5159222"/>
            <a:ext cx="4265930" cy="1384935"/>
            <a:chOff x="528408" y="5159222"/>
            <a:chExt cx="4265930" cy="1384935"/>
          </a:xfrm>
        </p:grpSpPr>
        <p:sp>
          <p:nvSpPr>
            <p:cNvPr id="12" name="object 12"/>
            <p:cNvSpPr/>
            <p:nvPr/>
          </p:nvSpPr>
          <p:spPr>
            <a:xfrm>
              <a:off x="537933" y="5168747"/>
              <a:ext cx="4246880" cy="1365885"/>
            </a:xfrm>
            <a:custGeom>
              <a:avLst/>
              <a:gdLst/>
              <a:ahLst/>
              <a:cxnLst/>
              <a:rect l="l" t="t" r="r" b="b"/>
              <a:pathLst>
                <a:path w="4246880" h="1365884">
                  <a:moveTo>
                    <a:pt x="4246626" y="0"/>
                  </a:moveTo>
                  <a:lnTo>
                    <a:pt x="0" y="0"/>
                  </a:lnTo>
                  <a:lnTo>
                    <a:pt x="0" y="1365504"/>
                  </a:lnTo>
                  <a:lnTo>
                    <a:pt x="4246626" y="1365504"/>
                  </a:lnTo>
                  <a:lnTo>
                    <a:pt x="4246626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7933" y="5168747"/>
              <a:ext cx="4246880" cy="1365885"/>
            </a:xfrm>
            <a:custGeom>
              <a:avLst/>
              <a:gdLst/>
              <a:ahLst/>
              <a:cxnLst/>
              <a:rect l="l" t="t" r="r" b="b"/>
              <a:pathLst>
                <a:path w="4246880" h="1365884">
                  <a:moveTo>
                    <a:pt x="0" y="1365504"/>
                  </a:moveTo>
                  <a:lnTo>
                    <a:pt x="4246626" y="1365504"/>
                  </a:lnTo>
                  <a:lnTo>
                    <a:pt x="4246626" y="0"/>
                  </a:lnTo>
                  <a:lnTo>
                    <a:pt x="0" y="0"/>
                  </a:lnTo>
                  <a:lnTo>
                    <a:pt x="0" y="1365504"/>
                  </a:lnTo>
                  <a:close/>
                </a:path>
              </a:pathLst>
            </a:custGeom>
            <a:ln w="1905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29412" y="5307238"/>
            <a:ext cx="4033520" cy="100203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123315">
              <a:lnSpc>
                <a:spcPct val="100000"/>
              </a:lnSpc>
              <a:spcBef>
                <a:spcPts val="70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Coverage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Period</a:t>
            </a:r>
            <a:endParaRPr sz="1800">
              <a:latin typeface="Arial"/>
              <a:cs typeface="Arial"/>
            </a:endParaRPr>
          </a:p>
          <a:p>
            <a:pPr marL="342900" marR="5080" indent="-342900">
              <a:lnSpc>
                <a:spcPct val="100000"/>
              </a:lnSpc>
              <a:spcBef>
                <a:spcPts val="600"/>
              </a:spcBef>
              <a:buChar char="•"/>
              <a:tabLst>
                <a:tab pos="34290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Duration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pregnancy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two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months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postpartum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3663" y="6610908"/>
            <a:ext cx="4715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Sources: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MOMS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Eligibility</a:t>
            </a:r>
            <a:r>
              <a:rPr sz="12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Policy</a:t>
            </a:r>
            <a:r>
              <a:rPr sz="1200" u="none" dirty="0">
                <a:latin typeface="Arial"/>
                <a:cs typeface="Arial"/>
              </a:rPr>
              <a:t>;</a:t>
            </a:r>
            <a:r>
              <a:rPr sz="1200" u="none" spc="-25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Michigan</a:t>
            </a:r>
            <a:r>
              <a:rPr sz="12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Medicaid</a:t>
            </a:r>
            <a:r>
              <a:rPr sz="1200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Provider</a:t>
            </a:r>
            <a:r>
              <a:rPr sz="12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Manual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How</a:t>
            </a:r>
            <a:r>
              <a:rPr sz="3600" spc="-45" dirty="0"/>
              <a:t> </a:t>
            </a:r>
            <a:r>
              <a:rPr sz="3600" dirty="0"/>
              <a:t>Michigan</a:t>
            </a:r>
            <a:r>
              <a:rPr sz="3600" spc="-45" dirty="0"/>
              <a:t> </a:t>
            </a:r>
            <a:r>
              <a:rPr sz="3600" dirty="0"/>
              <a:t>Will</a:t>
            </a:r>
            <a:r>
              <a:rPr sz="3600" spc="-45" dirty="0"/>
              <a:t> </a:t>
            </a:r>
            <a:r>
              <a:rPr sz="3600" dirty="0"/>
              <a:t>Determine</a:t>
            </a:r>
            <a:r>
              <a:rPr sz="3600" spc="-50" dirty="0"/>
              <a:t> </a:t>
            </a:r>
            <a:r>
              <a:rPr sz="3600" spc="-10" dirty="0"/>
              <a:t>Whether </a:t>
            </a:r>
            <a:r>
              <a:rPr sz="3600" dirty="0"/>
              <a:t>Coverage</a:t>
            </a:r>
            <a:r>
              <a:rPr sz="3600" spc="-40" dirty="0"/>
              <a:t> </a:t>
            </a:r>
            <a:r>
              <a:rPr sz="3600" spc="-10" dirty="0"/>
              <a:t>Continues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1325511"/>
            <a:ext cx="12192000" cy="708025"/>
          </a:xfrm>
          <a:custGeom>
            <a:avLst/>
            <a:gdLst/>
            <a:ahLst/>
            <a:cxnLst/>
            <a:rect l="l" t="t" r="r" b="b"/>
            <a:pathLst>
              <a:path w="12192000" h="708025">
                <a:moveTo>
                  <a:pt x="12192000" y="0"/>
                </a:moveTo>
                <a:lnTo>
                  <a:pt x="0" y="0"/>
                </a:lnTo>
                <a:lnTo>
                  <a:pt x="0" y="707885"/>
                </a:lnTo>
                <a:lnTo>
                  <a:pt x="12192000" y="707885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0181" y="1351280"/>
            <a:ext cx="1090993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9175" marR="5080" indent="-354711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Starting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August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2026,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Michigan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will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complete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several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eligibility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steps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before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reducing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or </a:t>
            </a:r>
            <a:r>
              <a:rPr sz="2000" b="1" dirty="0">
                <a:latin typeface="Arial"/>
                <a:cs typeface="Arial"/>
              </a:rPr>
              <a:t>terminating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coverage.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0707" y="2165604"/>
            <a:ext cx="10836910" cy="763905"/>
            <a:chOff x="730707" y="2165604"/>
            <a:chExt cx="10836910" cy="763905"/>
          </a:xfrm>
        </p:grpSpPr>
        <p:sp>
          <p:nvSpPr>
            <p:cNvPr id="6" name="object 6"/>
            <p:cNvSpPr/>
            <p:nvPr/>
          </p:nvSpPr>
          <p:spPr>
            <a:xfrm>
              <a:off x="740232" y="2175129"/>
              <a:ext cx="10817860" cy="744855"/>
            </a:xfrm>
            <a:custGeom>
              <a:avLst/>
              <a:gdLst/>
              <a:ahLst/>
              <a:cxnLst/>
              <a:rect l="l" t="t" r="r" b="b"/>
              <a:pathLst>
                <a:path w="10817860" h="744855">
                  <a:moveTo>
                    <a:pt x="10693196" y="0"/>
                  </a:moveTo>
                  <a:lnTo>
                    <a:pt x="124053" y="0"/>
                  </a:lnTo>
                  <a:lnTo>
                    <a:pt x="75764" y="9743"/>
                  </a:lnTo>
                  <a:lnTo>
                    <a:pt x="36333" y="36322"/>
                  </a:lnTo>
                  <a:lnTo>
                    <a:pt x="9748" y="75759"/>
                  </a:lnTo>
                  <a:lnTo>
                    <a:pt x="0" y="124079"/>
                  </a:lnTo>
                  <a:lnTo>
                    <a:pt x="0" y="620268"/>
                  </a:lnTo>
                  <a:lnTo>
                    <a:pt x="9748" y="668587"/>
                  </a:lnTo>
                  <a:lnTo>
                    <a:pt x="36333" y="708025"/>
                  </a:lnTo>
                  <a:lnTo>
                    <a:pt x="75764" y="734603"/>
                  </a:lnTo>
                  <a:lnTo>
                    <a:pt x="124053" y="744347"/>
                  </a:lnTo>
                  <a:lnTo>
                    <a:pt x="10693196" y="744347"/>
                  </a:lnTo>
                  <a:lnTo>
                    <a:pt x="10741516" y="734603"/>
                  </a:lnTo>
                  <a:lnTo>
                    <a:pt x="10780953" y="708025"/>
                  </a:lnTo>
                  <a:lnTo>
                    <a:pt x="10807532" y="668587"/>
                  </a:lnTo>
                  <a:lnTo>
                    <a:pt x="10817275" y="620268"/>
                  </a:lnTo>
                  <a:lnTo>
                    <a:pt x="10817275" y="124079"/>
                  </a:lnTo>
                  <a:lnTo>
                    <a:pt x="10807532" y="75759"/>
                  </a:lnTo>
                  <a:lnTo>
                    <a:pt x="10780953" y="36321"/>
                  </a:lnTo>
                  <a:lnTo>
                    <a:pt x="10741516" y="9743"/>
                  </a:lnTo>
                  <a:lnTo>
                    <a:pt x="10693196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0232" y="2175129"/>
              <a:ext cx="10817860" cy="744855"/>
            </a:xfrm>
            <a:custGeom>
              <a:avLst/>
              <a:gdLst/>
              <a:ahLst/>
              <a:cxnLst/>
              <a:rect l="l" t="t" r="r" b="b"/>
              <a:pathLst>
                <a:path w="10817860" h="744855">
                  <a:moveTo>
                    <a:pt x="0" y="124079"/>
                  </a:moveTo>
                  <a:lnTo>
                    <a:pt x="9748" y="75759"/>
                  </a:lnTo>
                  <a:lnTo>
                    <a:pt x="36333" y="36322"/>
                  </a:lnTo>
                  <a:lnTo>
                    <a:pt x="75764" y="9743"/>
                  </a:lnTo>
                  <a:lnTo>
                    <a:pt x="124053" y="0"/>
                  </a:lnTo>
                  <a:lnTo>
                    <a:pt x="10693196" y="0"/>
                  </a:lnTo>
                  <a:lnTo>
                    <a:pt x="10741516" y="9743"/>
                  </a:lnTo>
                  <a:lnTo>
                    <a:pt x="10780953" y="36321"/>
                  </a:lnTo>
                  <a:lnTo>
                    <a:pt x="10807532" y="75759"/>
                  </a:lnTo>
                  <a:lnTo>
                    <a:pt x="10817275" y="124079"/>
                  </a:lnTo>
                  <a:lnTo>
                    <a:pt x="10817275" y="620268"/>
                  </a:lnTo>
                  <a:lnTo>
                    <a:pt x="10807532" y="668587"/>
                  </a:lnTo>
                  <a:lnTo>
                    <a:pt x="10780953" y="708025"/>
                  </a:lnTo>
                  <a:lnTo>
                    <a:pt x="10741516" y="734603"/>
                  </a:lnTo>
                  <a:lnTo>
                    <a:pt x="10693196" y="744347"/>
                  </a:lnTo>
                  <a:lnTo>
                    <a:pt x="124053" y="744347"/>
                  </a:lnTo>
                  <a:lnTo>
                    <a:pt x="75764" y="734603"/>
                  </a:lnTo>
                  <a:lnTo>
                    <a:pt x="36333" y="708025"/>
                  </a:lnTo>
                  <a:lnTo>
                    <a:pt x="9748" y="668587"/>
                  </a:lnTo>
                  <a:lnTo>
                    <a:pt x="0" y="620268"/>
                  </a:lnTo>
                  <a:lnTo>
                    <a:pt x="0" y="124079"/>
                  </a:lnTo>
                  <a:close/>
                </a:path>
              </a:pathLst>
            </a:custGeom>
            <a:ln w="190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38250" y="2209038"/>
            <a:ext cx="1038288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Identify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the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affected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cohort.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MDHHS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first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identify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beneficiaries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receiving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full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Medicaid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CHIP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U.S.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citizens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or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U.S.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nationals,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whose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immigration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status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LPR,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Cuban/Haitian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entrant,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COFA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migrant,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covered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under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CHIPRA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214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election.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30707" y="3046857"/>
            <a:ext cx="10836910" cy="763905"/>
            <a:chOff x="730707" y="3046857"/>
            <a:chExt cx="10836910" cy="763905"/>
          </a:xfrm>
        </p:grpSpPr>
        <p:sp>
          <p:nvSpPr>
            <p:cNvPr id="10" name="object 10"/>
            <p:cNvSpPr/>
            <p:nvPr/>
          </p:nvSpPr>
          <p:spPr>
            <a:xfrm>
              <a:off x="740232" y="3056382"/>
              <a:ext cx="10817860" cy="744855"/>
            </a:xfrm>
            <a:custGeom>
              <a:avLst/>
              <a:gdLst/>
              <a:ahLst/>
              <a:cxnLst/>
              <a:rect l="l" t="t" r="r" b="b"/>
              <a:pathLst>
                <a:path w="10817860" h="744854">
                  <a:moveTo>
                    <a:pt x="10693196" y="0"/>
                  </a:moveTo>
                  <a:lnTo>
                    <a:pt x="124053" y="0"/>
                  </a:lnTo>
                  <a:lnTo>
                    <a:pt x="75764" y="9743"/>
                  </a:lnTo>
                  <a:lnTo>
                    <a:pt x="36333" y="36322"/>
                  </a:lnTo>
                  <a:lnTo>
                    <a:pt x="9748" y="75759"/>
                  </a:lnTo>
                  <a:lnTo>
                    <a:pt x="0" y="124078"/>
                  </a:lnTo>
                  <a:lnTo>
                    <a:pt x="0" y="620267"/>
                  </a:lnTo>
                  <a:lnTo>
                    <a:pt x="9748" y="668587"/>
                  </a:lnTo>
                  <a:lnTo>
                    <a:pt x="36333" y="708024"/>
                  </a:lnTo>
                  <a:lnTo>
                    <a:pt x="75764" y="734603"/>
                  </a:lnTo>
                  <a:lnTo>
                    <a:pt x="124053" y="744346"/>
                  </a:lnTo>
                  <a:lnTo>
                    <a:pt x="10693196" y="744346"/>
                  </a:lnTo>
                  <a:lnTo>
                    <a:pt x="10741516" y="734603"/>
                  </a:lnTo>
                  <a:lnTo>
                    <a:pt x="10780953" y="708024"/>
                  </a:lnTo>
                  <a:lnTo>
                    <a:pt x="10807532" y="668587"/>
                  </a:lnTo>
                  <a:lnTo>
                    <a:pt x="10817275" y="620267"/>
                  </a:lnTo>
                  <a:lnTo>
                    <a:pt x="10817275" y="124078"/>
                  </a:lnTo>
                  <a:lnTo>
                    <a:pt x="10807532" y="75759"/>
                  </a:lnTo>
                  <a:lnTo>
                    <a:pt x="10780953" y="36321"/>
                  </a:lnTo>
                  <a:lnTo>
                    <a:pt x="10741516" y="9743"/>
                  </a:lnTo>
                  <a:lnTo>
                    <a:pt x="10693196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0232" y="3056382"/>
              <a:ext cx="10817860" cy="744855"/>
            </a:xfrm>
            <a:custGeom>
              <a:avLst/>
              <a:gdLst/>
              <a:ahLst/>
              <a:cxnLst/>
              <a:rect l="l" t="t" r="r" b="b"/>
              <a:pathLst>
                <a:path w="10817860" h="744854">
                  <a:moveTo>
                    <a:pt x="0" y="124078"/>
                  </a:moveTo>
                  <a:lnTo>
                    <a:pt x="9748" y="75759"/>
                  </a:lnTo>
                  <a:lnTo>
                    <a:pt x="36333" y="36322"/>
                  </a:lnTo>
                  <a:lnTo>
                    <a:pt x="75764" y="9743"/>
                  </a:lnTo>
                  <a:lnTo>
                    <a:pt x="124053" y="0"/>
                  </a:lnTo>
                  <a:lnTo>
                    <a:pt x="10693196" y="0"/>
                  </a:lnTo>
                  <a:lnTo>
                    <a:pt x="10741516" y="9743"/>
                  </a:lnTo>
                  <a:lnTo>
                    <a:pt x="10780953" y="36321"/>
                  </a:lnTo>
                  <a:lnTo>
                    <a:pt x="10807532" y="75759"/>
                  </a:lnTo>
                  <a:lnTo>
                    <a:pt x="10817275" y="124078"/>
                  </a:lnTo>
                  <a:lnTo>
                    <a:pt x="10817275" y="620267"/>
                  </a:lnTo>
                  <a:lnTo>
                    <a:pt x="10807532" y="668587"/>
                  </a:lnTo>
                  <a:lnTo>
                    <a:pt x="10780953" y="708024"/>
                  </a:lnTo>
                  <a:lnTo>
                    <a:pt x="10741516" y="734603"/>
                  </a:lnTo>
                  <a:lnTo>
                    <a:pt x="10693196" y="744346"/>
                  </a:lnTo>
                  <a:lnTo>
                    <a:pt x="124053" y="744346"/>
                  </a:lnTo>
                  <a:lnTo>
                    <a:pt x="75764" y="734603"/>
                  </a:lnTo>
                  <a:lnTo>
                    <a:pt x="36333" y="708024"/>
                  </a:lnTo>
                  <a:lnTo>
                    <a:pt x="9748" y="668587"/>
                  </a:lnTo>
                  <a:lnTo>
                    <a:pt x="0" y="620267"/>
                  </a:lnTo>
                  <a:lnTo>
                    <a:pt x="0" y="124078"/>
                  </a:lnTo>
                  <a:close/>
                </a:path>
              </a:pathLst>
            </a:custGeom>
            <a:ln w="190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38250" y="3090418"/>
            <a:ext cx="1021270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Reverify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ex</a:t>
            </a:r>
            <a:r>
              <a:rPr sz="1400" b="1" i="1" spc="-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parte</a:t>
            </a:r>
            <a:r>
              <a:rPr sz="1400" b="1" i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through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the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Federal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Hub.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MDHHS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submit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new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request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reverify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satisfactory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immigration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status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without </a:t>
            </a:r>
            <a:r>
              <a:rPr sz="1400" dirty="0">
                <a:latin typeface="Arial"/>
                <a:cs typeface="Arial"/>
              </a:rPr>
              <a:t>beneficiary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involvement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using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available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data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federal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sources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such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Hub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“Verify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Lawful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Presence”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(VLP)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DHS </a:t>
            </a:r>
            <a:r>
              <a:rPr sz="1400" spc="-10" dirty="0">
                <a:latin typeface="Arial"/>
                <a:cs typeface="Arial"/>
              </a:rPr>
              <a:t>Systematic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Alien</a:t>
            </a:r>
            <a:r>
              <a:rPr sz="1400" spc="-10" dirty="0">
                <a:latin typeface="Arial"/>
                <a:cs typeface="Arial"/>
              </a:rPr>
              <a:t> Verification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Entitlements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(SAVE).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30707" y="3968496"/>
            <a:ext cx="10836910" cy="907415"/>
            <a:chOff x="730707" y="3968496"/>
            <a:chExt cx="10836910" cy="907415"/>
          </a:xfrm>
        </p:grpSpPr>
        <p:sp>
          <p:nvSpPr>
            <p:cNvPr id="14" name="object 14"/>
            <p:cNvSpPr/>
            <p:nvPr/>
          </p:nvSpPr>
          <p:spPr>
            <a:xfrm>
              <a:off x="740232" y="3978021"/>
              <a:ext cx="10817860" cy="888365"/>
            </a:xfrm>
            <a:custGeom>
              <a:avLst/>
              <a:gdLst/>
              <a:ahLst/>
              <a:cxnLst/>
              <a:rect l="l" t="t" r="r" b="b"/>
              <a:pathLst>
                <a:path w="10817860" h="888364">
                  <a:moveTo>
                    <a:pt x="10669193" y="0"/>
                  </a:moveTo>
                  <a:lnTo>
                    <a:pt x="148056" y="0"/>
                  </a:lnTo>
                  <a:lnTo>
                    <a:pt x="101256" y="7548"/>
                  </a:lnTo>
                  <a:lnTo>
                    <a:pt x="60613" y="28569"/>
                  </a:lnTo>
                  <a:lnTo>
                    <a:pt x="28564" y="60624"/>
                  </a:lnTo>
                  <a:lnTo>
                    <a:pt x="7547" y="101274"/>
                  </a:lnTo>
                  <a:lnTo>
                    <a:pt x="0" y="148081"/>
                  </a:lnTo>
                  <a:lnTo>
                    <a:pt x="0" y="740282"/>
                  </a:lnTo>
                  <a:lnTo>
                    <a:pt x="7547" y="787090"/>
                  </a:lnTo>
                  <a:lnTo>
                    <a:pt x="28564" y="827740"/>
                  </a:lnTo>
                  <a:lnTo>
                    <a:pt x="60613" y="859795"/>
                  </a:lnTo>
                  <a:lnTo>
                    <a:pt x="101256" y="880816"/>
                  </a:lnTo>
                  <a:lnTo>
                    <a:pt x="148056" y="888364"/>
                  </a:lnTo>
                  <a:lnTo>
                    <a:pt x="10669193" y="888364"/>
                  </a:lnTo>
                  <a:lnTo>
                    <a:pt x="10716000" y="880816"/>
                  </a:lnTo>
                  <a:lnTo>
                    <a:pt x="10756651" y="859795"/>
                  </a:lnTo>
                  <a:lnTo>
                    <a:pt x="10788705" y="827740"/>
                  </a:lnTo>
                  <a:lnTo>
                    <a:pt x="10809726" y="787090"/>
                  </a:lnTo>
                  <a:lnTo>
                    <a:pt x="10817275" y="740282"/>
                  </a:lnTo>
                  <a:lnTo>
                    <a:pt x="10817275" y="148081"/>
                  </a:lnTo>
                  <a:lnTo>
                    <a:pt x="10809726" y="101274"/>
                  </a:lnTo>
                  <a:lnTo>
                    <a:pt x="10788705" y="60624"/>
                  </a:lnTo>
                  <a:lnTo>
                    <a:pt x="10756651" y="28569"/>
                  </a:lnTo>
                  <a:lnTo>
                    <a:pt x="10716000" y="7548"/>
                  </a:lnTo>
                  <a:lnTo>
                    <a:pt x="1066919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0232" y="3978021"/>
              <a:ext cx="10817860" cy="888365"/>
            </a:xfrm>
            <a:custGeom>
              <a:avLst/>
              <a:gdLst/>
              <a:ahLst/>
              <a:cxnLst/>
              <a:rect l="l" t="t" r="r" b="b"/>
              <a:pathLst>
                <a:path w="10817860" h="888364">
                  <a:moveTo>
                    <a:pt x="0" y="148081"/>
                  </a:moveTo>
                  <a:lnTo>
                    <a:pt x="7547" y="101274"/>
                  </a:lnTo>
                  <a:lnTo>
                    <a:pt x="28564" y="60624"/>
                  </a:lnTo>
                  <a:lnTo>
                    <a:pt x="60613" y="28569"/>
                  </a:lnTo>
                  <a:lnTo>
                    <a:pt x="101256" y="7548"/>
                  </a:lnTo>
                  <a:lnTo>
                    <a:pt x="148056" y="0"/>
                  </a:lnTo>
                  <a:lnTo>
                    <a:pt x="10669193" y="0"/>
                  </a:lnTo>
                  <a:lnTo>
                    <a:pt x="10716000" y="7548"/>
                  </a:lnTo>
                  <a:lnTo>
                    <a:pt x="10756651" y="28569"/>
                  </a:lnTo>
                  <a:lnTo>
                    <a:pt x="10788705" y="60624"/>
                  </a:lnTo>
                  <a:lnTo>
                    <a:pt x="10809726" y="101274"/>
                  </a:lnTo>
                  <a:lnTo>
                    <a:pt x="10817275" y="148081"/>
                  </a:lnTo>
                  <a:lnTo>
                    <a:pt x="10817275" y="740282"/>
                  </a:lnTo>
                  <a:lnTo>
                    <a:pt x="10809726" y="787090"/>
                  </a:lnTo>
                  <a:lnTo>
                    <a:pt x="10788705" y="827740"/>
                  </a:lnTo>
                  <a:lnTo>
                    <a:pt x="10756651" y="859795"/>
                  </a:lnTo>
                  <a:lnTo>
                    <a:pt x="10716000" y="880816"/>
                  </a:lnTo>
                  <a:lnTo>
                    <a:pt x="10669193" y="888364"/>
                  </a:lnTo>
                  <a:lnTo>
                    <a:pt x="148056" y="888364"/>
                  </a:lnTo>
                  <a:lnTo>
                    <a:pt x="101256" y="880816"/>
                  </a:lnTo>
                  <a:lnTo>
                    <a:pt x="60613" y="859795"/>
                  </a:lnTo>
                  <a:lnTo>
                    <a:pt x="28564" y="827740"/>
                  </a:lnTo>
                  <a:lnTo>
                    <a:pt x="7547" y="787090"/>
                  </a:lnTo>
                  <a:lnTo>
                    <a:pt x="0" y="740282"/>
                  </a:lnTo>
                  <a:lnTo>
                    <a:pt x="0" y="148081"/>
                  </a:lnTo>
                  <a:close/>
                </a:path>
              </a:pathLst>
            </a:custGeom>
            <a:ln w="1904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45260" y="3977385"/>
            <a:ext cx="983678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Request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information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only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where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necessary.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electronic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verification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fails,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MDHSS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request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documentation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limited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change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issue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give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beneficiary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reasonable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time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respond.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If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respond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new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declaration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satisfactory </a:t>
            </a:r>
            <a:r>
              <a:rPr sz="1400" dirty="0">
                <a:latin typeface="Arial"/>
                <a:cs typeface="Arial"/>
              </a:rPr>
              <a:t>immigration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status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unable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verify, </a:t>
            </a:r>
            <a:r>
              <a:rPr sz="1400" dirty="0">
                <a:latin typeface="Arial"/>
                <a:cs typeface="Arial"/>
              </a:rPr>
              <a:t>it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90-day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reasonable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opportunity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period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during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which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it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will </a:t>
            </a:r>
            <a:r>
              <a:rPr sz="1400" dirty="0">
                <a:latin typeface="Arial"/>
                <a:cs typeface="Arial"/>
              </a:rPr>
              <a:t>continue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verification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efforts,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including,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if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necessary,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requesting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documentation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individual.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30707" y="5017134"/>
            <a:ext cx="10836910" cy="645160"/>
            <a:chOff x="730707" y="5017134"/>
            <a:chExt cx="10836910" cy="645160"/>
          </a:xfrm>
        </p:grpSpPr>
        <p:sp>
          <p:nvSpPr>
            <p:cNvPr id="18" name="object 18"/>
            <p:cNvSpPr/>
            <p:nvPr/>
          </p:nvSpPr>
          <p:spPr>
            <a:xfrm>
              <a:off x="740232" y="5026659"/>
              <a:ext cx="10817860" cy="626110"/>
            </a:xfrm>
            <a:custGeom>
              <a:avLst/>
              <a:gdLst/>
              <a:ahLst/>
              <a:cxnLst/>
              <a:rect l="l" t="t" r="r" b="b"/>
              <a:pathLst>
                <a:path w="10817860" h="626110">
                  <a:moveTo>
                    <a:pt x="10712881" y="0"/>
                  </a:moveTo>
                  <a:lnTo>
                    <a:pt x="104355" y="0"/>
                  </a:lnTo>
                  <a:lnTo>
                    <a:pt x="63736" y="8203"/>
                  </a:lnTo>
                  <a:lnTo>
                    <a:pt x="30565" y="30575"/>
                  </a:lnTo>
                  <a:lnTo>
                    <a:pt x="8201" y="63757"/>
                  </a:lnTo>
                  <a:lnTo>
                    <a:pt x="0" y="104393"/>
                  </a:lnTo>
                  <a:lnTo>
                    <a:pt x="0" y="521715"/>
                  </a:lnTo>
                  <a:lnTo>
                    <a:pt x="8201" y="562357"/>
                  </a:lnTo>
                  <a:lnTo>
                    <a:pt x="30565" y="595539"/>
                  </a:lnTo>
                  <a:lnTo>
                    <a:pt x="63736" y="617908"/>
                  </a:lnTo>
                  <a:lnTo>
                    <a:pt x="104355" y="626109"/>
                  </a:lnTo>
                  <a:lnTo>
                    <a:pt x="10712881" y="626109"/>
                  </a:lnTo>
                  <a:lnTo>
                    <a:pt x="10753517" y="617908"/>
                  </a:lnTo>
                  <a:lnTo>
                    <a:pt x="10786700" y="595539"/>
                  </a:lnTo>
                  <a:lnTo>
                    <a:pt x="10809072" y="562357"/>
                  </a:lnTo>
                  <a:lnTo>
                    <a:pt x="10817275" y="521715"/>
                  </a:lnTo>
                  <a:lnTo>
                    <a:pt x="10817275" y="104393"/>
                  </a:lnTo>
                  <a:lnTo>
                    <a:pt x="10809072" y="63757"/>
                  </a:lnTo>
                  <a:lnTo>
                    <a:pt x="10786700" y="30575"/>
                  </a:lnTo>
                  <a:lnTo>
                    <a:pt x="10753517" y="8203"/>
                  </a:lnTo>
                  <a:lnTo>
                    <a:pt x="10712881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0232" y="5026659"/>
              <a:ext cx="10817860" cy="626110"/>
            </a:xfrm>
            <a:custGeom>
              <a:avLst/>
              <a:gdLst/>
              <a:ahLst/>
              <a:cxnLst/>
              <a:rect l="l" t="t" r="r" b="b"/>
              <a:pathLst>
                <a:path w="10817860" h="626110">
                  <a:moveTo>
                    <a:pt x="0" y="104393"/>
                  </a:moveTo>
                  <a:lnTo>
                    <a:pt x="8201" y="63757"/>
                  </a:lnTo>
                  <a:lnTo>
                    <a:pt x="30565" y="30575"/>
                  </a:lnTo>
                  <a:lnTo>
                    <a:pt x="63736" y="8203"/>
                  </a:lnTo>
                  <a:lnTo>
                    <a:pt x="104355" y="0"/>
                  </a:lnTo>
                  <a:lnTo>
                    <a:pt x="10712881" y="0"/>
                  </a:lnTo>
                  <a:lnTo>
                    <a:pt x="10753517" y="8203"/>
                  </a:lnTo>
                  <a:lnTo>
                    <a:pt x="10786700" y="30575"/>
                  </a:lnTo>
                  <a:lnTo>
                    <a:pt x="10809072" y="63757"/>
                  </a:lnTo>
                  <a:lnTo>
                    <a:pt x="10817275" y="104393"/>
                  </a:lnTo>
                  <a:lnTo>
                    <a:pt x="10817275" y="521715"/>
                  </a:lnTo>
                  <a:lnTo>
                    <a:pt x="10809072" y="562357"/>
                  </a:lnTo>
                  <a:lnTo>
                    <a:pt x="10786700" y="595539"/>
                  </a:lnTo>
                  <a:lnTo>
                    <a:pt x="10753517" y="617908"/>
                  </a:lnTo>
                  <a:lnTo>
                    <a:pt x="10712881" y="626109"/>
                  </a:lnTo>
                  <a:lnTo>
                    <a:pt x="104355" y="626109"/>
                  </a:lnTo>
                  <a:lnTo>
                    <a:pt x="63736" y="617908"/>
                  </a:lnTo>
                  <a:lnTo>
                    <a:pt x="30565" y="595539"/>
                  </a:lnTo>
                  <a:lnTo>
                    <a:pt x="8201" y="562357"/>
                  </a:lnTo>
                  <a:lnTo>
                    <a:pt x="0" y="521715"/>
                  </a:lnTo>
                  <a:lnTo>
                    <a:pt x="0" y="104393"/>
                  </a:lnTo>
                  <a:close/>
                </a:path>
              </a:pathLst>
            </a:custGeom>
            <a:ln w="190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32459" y="5108575"/>
            <a:ext cx="104025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Consider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all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bases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before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acting.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MDHHS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evaluate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every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remaining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basis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eligibility,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including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CHIPRA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214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option,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ESO,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MOMS,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before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terminating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reducing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coverage.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30707" y="5803569"/>
            <a:ext cx="10836910" cy="645160"/>
            <a:chOff x="730707" y="5803569"/>
            <a:chExt cx="10836910" cy="645160"/>
          </a:xfrm>
        </p:grpSpPr>
        <p:sp>
          <p:nvSpPr>
            <p:cNvPr id="22" name="object 22"/>
            <p:cNvSpPr/>
            <p:nvPr/>
          </p:nvSpPr>
          <p:spPr>
            <a:xfrm>
              <a:off x="740232" y="5813094"/>
              <a:ext cx="10817860" cy="626110"/>
            </a:xfrm>
            <a:custGeom>
              <a:avLst/>
              <a:gdLst/>
              <a:ahLst/>
              <a:cxnLst/>
              <a:rect l="l" t="t" r="r" b="b"/>
              <a:pathLst>
                <a:path w="10817860" h="626110">
                  <a:moveTo>
                    <a:pt x="10712881" y="0"/>
                  </a:moveTo>
                  <a:lnTo>
                    <a:pt x="104355" y="0"/>
                  </a:lnTo>
                  <a:lnTo>
                    <a:pt x="63736" y="8201"/>
                  </a:lnTo>
                  <a:lnTo>
                    <a:pt x="30565" y="30565"/>
                  </a:lnTo>
                  <a:lnTo>
                    <a:pt x="8201" y="63736"/>
                  </a:lnTo>
                  <a:lnTo>
                    <a:pt x="0" y="104355"/>
                  </a:lnTo>
                  <a:lnTo>
                    <a:pt x="0" y="521741"/>
                  </a:lnTo>
                  <a:lnTo>
                    <a:pt x="8201" y="562360"/>
                  </a:lnTo>
                  <a:lnTo>
                    <a:pt x="30565" y="595531"/>
                  </a:lnTo>
                  <a:lnTo>
                    <a:pt x="63736" y="617896"/>
                  </a:lnTo>
                  <a:lnTo>
                    <a:pt x="104355" y="626097"/>
                  </a:lnTo>
                  <a:lnTo>
                    <a:pt x="10712881" y="626097"/>
                  </a:lnTo>
                  <a:lnTo>
                    <a:pt x="10753517" y="617896"/>
                  </a:lnTo>
                  <a:lnTo>
                    <a:pt x="10786700" y="595531"/>
                  </a:lnTo>
                  <a:lnTo>
                    <a:pt x="10809072" y="562360"/>
                  </a:lnTo>
                  <a:lnTo>
                    <a:pt x="10817275" y="521741"/>
                  </a:lnTo>
                  <a:lnTo>
                    <a:pt x="10817275" y="104355"/>
                  </a:lnTo>
                  <a:lnTo>
                    <a:pt x="10809072" y="63736"/>
                  </a:lnTo>
                  <a:lnTo>
                    <a:pt x="10786700" y="30565"/>
                  </a:lnTo>
                  <a:lnTo>
                    <a:pt x="10753517" y="8201"/>
                  </a:lnTo>
                  <a:lnTo>
                    <a:pt x="10712881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0232" y="5813094"/>
              <a:ext cx="10817860" cy="626110"/>
            </a:xfrm>
            <a:custGeom>
              <a:avLst/>
              <a:gdLst/>
              <a:ahLst/>
              <a:cxnLst/>
              <a:rect l="l" t="t" r="r" b="b"/>
              <a:pathLst>
                <a:path w="10817860" h="626110">
                  <a:moveTo>
                    <a:pt x="0" y="104355"/>
                  </a:moveTo>
                  <a:lnTo>
                    <a:pt x="8201" y="63736"/>
                  </a:lnTo>
                  <a:lnTo>
                    <a:pt x="30565" y="30565"/>
                  </a:lnTo>
                  <a:lnTo>
                    <a:pt x="63736" y="8201"/>
                  </a:lnTo>
                  <a:lnTo>
                    <a:pt x="104355" y="0"/>
                  </a:lnTo>
                  <a:lnTo>
                    <a:pt x="10712881" y="0"/>
                  </a:lnTo>
                  <a:lnTo>
                    <a:pt x="10753517" y="8201"/>
                  </a:lnTo>
                  <a:lnTo>
                    <a:pt x="10786700" y="30565"/>
                  </a:lnTo>
                  <a:lnTo>
                    <a:pt x="10809072" y="63736"/>
                  </a:lnTo>
                  <a:lnTo>
                    <a:pt x="10817275" y="104355"/>
                  </a:lnTo>
                  <a:lnTo>
                    <a:pt x="10817275" y="521741"/>
                  </a:lnTo>
                  <a:lnTo>
                    <a:pt x="10809072" y="562360"/>
                  </a:lnTo>
                  <a:lnTo>
                    <a:pt x="10786700" y="595531"/>
                  </a:lnTo>
                  <a:lnTo>
                    <a:pt x="10753517" y="617896"/>
                  </a:lnTo>
                  <a:lnTo>
                    <a:pt x="10712881" y="626097"/>
                  </a:lnTo>
                  <a:lnTo>
                    <a:pt x="104355" y="626097"/>
                  </a:lnTo>
                  <a:lnTo>
                    <a:pt x="63736" y="617896"/>
                  </a:lnTo>
                  <a:lnTo>
                    <a:pt x="30565" y="595531"/>
                  </a:lnTo>
                  <a:lnTo>
                    <a:pt x="8201" y="562360"/>
                  </a:lnTo>
                  <a:lnTo>
                    <a:pt x="0" y="521741"/>
                  </a:lnTo>
                  <a:lnTo>
                    <a:pt x="0" y="104355"/>
                  </a:lnTo>
                  <a:close/>
                </a:path>
              </a:pathLst>
            </a:custGeom>
            <a:ln w="190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32459" y="5895238"/>
            <a:ext cx="102184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Provide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notice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and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hearing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rights.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MDHHS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advance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notice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adverse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action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opportunity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fair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hearing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or </a:t>
            </a:r>
            <a:r>
              <a:rPr sz="1400" dirty="0">
                <a:latin typeface="Arial"/>
                <a:cs typeface="Arial"/>
              </a:rPr>
              <a:t>CHIP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review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before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terminating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coverage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reducing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benefits.*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40575" y="2041144"/>
            <a:ext cx="322580" cy="335280"/>
            <a:chOff x="640575" y="2041144"/>
            <a:chExt cx="322580" cy="335280"/>
          </a:xfrm>
        </p:grpSpPr>
        <p:sp>
          <p:nvSpPr>
            <p:cNvPr id="26" name="object 26"/>
            <p:cNvSpPr/>
            <p:nvPr/>
          </p:nvSpPr>
          <p:spPr>
            <a:xfrm>
              <a:off x="646925" y="2047494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80">
                  <a:moveTo>
                    <a:pt x="154724" y="0"/>
                  </a:moveTo>
                  <a:lnTo>
                    <a:pt x="105821" y="8214"/>
                  </a:lnTo>
                  <a:lnTo>
                    <a:pt x="63348" y="31089"/>
                  </a:lnTo>
                  <a:lnTo>
                    <a:pt x="29854" y="65973"/>
                  </a:lnTo>
                  <a:lnTo>
                    <a:pt x="7888" y="110215"/>
                  </a:lnTo>
                  <a:lnTo>
                    <a:pt x="0" y="161162"/>
                  </a:lnTo>
                  <a:lnTo>
                    <a:pt x="7888" y="212172"/>
                  </a:lnTo>
                  <a:lnTo>
                    <a:pt x="29854" y="256451"/>
                  </a:lnTo>
                  <a:lnTo>
                    <a:pt x="63348" y="291355"/>
                  </a:lnTo>
                  <a:lnTo>
                    <a:pt x="105821" y="314237"/>
                  </a:lnTo>
                  <a:lnTo>
                    <a:pt x="154724" y="322452"/>
                  </a:lnTo>
                  <a:lnTo>
                    <a:pt x="203632" y="314237"/>
                  </a:lnTo>
                  <a:lnTo>
                    <a:pt x="246109" y="291355"/>
                  </a:lnTo>
                  <a:lnTo>
                    <a:pt x="279605" y="256451"/>
                  </a:lnTo>
                  <a:lnTo>
                    <a:pt x="301572" y="212172"/>
                  </a:lnTo>
                  <a:lnTo>
                    <a:pt x="309460" y="161162"/>
                  </a:lnTo>
                  <a:lnTo>
                    <a:pt x="301572" y="110215"/>
                  </a:lnTo>
                  <a:lnTo>
                    <a:pt x="279605" y="65973"/>
                  </a:lnTo>
                  <a:lnTo>
                    <a:pt x="246109" y="31089"/>
                  </a:lnTo>
                  <a:lnTo>
                    <a:pt x="203632" y="8214"/>
                  </a:lnTo>
                  <a:lnTo>
                    <a:pt x="15472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6925" y="2047494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80">
                  <a:moveTo>
                    <a:pt x="0" y="161162"/>
                  </a:moveTo>
                  <a:lnTo>
                    <a:pt x="7888" y="110215"/>
                  </a:lnTo>
                  <a:lnTo>
                    <a:pt x="29854" y="65973"/>
                  </a:lnTo>
                  <a:lnTo>
                    <a:pt x="63348" y="31089"/>
                  </a:lnTo>
                  <a:lnTo>
                    <a:pt x="105821" y="8214"/>
                  </a:lnTo>
                  <a:lnTo>
                    <a:pt x="154724" y="0"/>
                  </a:lnTo>
                  <a:lnTo>
                    <a:pt x="203632" y="8214"/>
                  </a:lnTo>
                  <a:lnTo>
                    <a:pt x="246109" y="31089"/>
                  </a:lnTo>
                  <a:lnTo>
                    <a:pt x="279605" y="65973"/>
                  </a:lnTo>
                  <a:lnTo>
                    <a:pt x="301572" y="110215"/>
                  </a:lnTo>
                  <a:lnTo>
                    <a:pt x="309460" y="161162"/>
                  </a:lnTo>
                  <a:lnTo>
                    <a:pt x="301572" y="212172"/>
                  </a:lnTo>
                  <a:lnTo>
                    <a:pt x="279605" y="256451"/>
                  </a:lnTo>
                  <a:lnTo>
                    <a:pt x="246109" y="291355"/>
                  </a:lnTo>
                  <a:lnTo>
                    <a:pt x="203632" y="314237"/>
                  </a:lnTo>
                  <a:lnTo>
                    <a:pt x="154724" y="322452"/>
                  </a:lnTo>
                  <a:lnTo>
                    <a:pt x="105821" y="314237"/>
                  </a:lnTo>
                  <a:lnTo>
                    <a:pt x="63348" y="291355"/>
                  </a:lnTo>
                  <a:lnTo>
                    <a:pt x="29854" y="256451"/>
                  </a:lnTo>
                  <a:lnTo>
                    <a:pt x="7888" y="212172"/>
                  </a:lnTo>
                  <a:lnTo>
                    <a:pt x="0" y="161162"/>
                  </a:lnTo>
                  <a:close/>
                </a:path>
              </a:pathLst>
            </a:custGeom>
            <a:ln w="12700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25525" y="205320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40575" y="2943986"/>
            <a:ext cx="322580" cy="335280"/>
            <a:chOff x="640575" y="2943986"/>
            <a:chExt cx="322580" cy="335280"/>
          </a:xfrm>
        </p:grpSpPr>
        <p:sp>
          <p:nvSpPr>
            <p:cNvPr id="30" name="object 30"/>
            <p:cNvSpPr/>
            <p:nvPr/>
          </p:nvSpPr>
          <p:spPr>
            <a:xfrm>
              <a:off x="646925" y="2950336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154724" y="0"/>
                  </a:moveTo>
                  <a:lnTo>
                    <a:pt x="105821" y="8227"/>
                  </a:lnTo>
                  <a:lnTo>
                    <a:pt x="63348" y="31134"/>
                  </a:lnTo>
                  <a:lnTo>
                    <a:pt x="29854" y="66056"/>
                  </a:lnTo>
                  <a:lnTo>
                    <a:pt x="7888" y="110329"/>
                  </a:lnTo>
                  <a:lnTo>
                    <a:pt x="0" y="161289"/>
                  </a:lnTo>
                  <a:lnTo>
                    <a:pt x="7888" y="212250"/>
                  </a:lnTo>
                  <a:lnTo>
                    <a:pt x="29854" y="256523"/>
                  </a:lnTo>
                  <a:lnTo>
                    <a:pt x="63348" y="291445"/>
                  </a:lnTo>
                  <a:lnTo>
                    <a:pt x="105821" y="314352"/>
                  </a:lnTo>
                  <a:lnTo>
                    <a:pt x="154724" y="322579"/>
                  </a:lnTo>
                  <a:lnTo>
                    <a:pt x="203632" y="314352"/>
                  </a:lnTo>
                  <a:lnTo>
                    <a:pt x="246109" y="291445"/>
                  </a:lnTo>
                  <a:lnTo>
                    <a:pt x="279605" y="256523"/>
                  </a:lnTo>
                  <a:lnTo>
                    <a:pt x="301572" y="212250"/>
                  </a:lnTo>
                  <a:lnTo>
                    <a:pt x="309460" y="161289"/>
                  </a:lnTo>
                  <a:lnTo>
                    <a:pt x="301572" y="110329"/>
                  </a:lnTo>
                  <a:lnTo>
                    <a:pt x="279605" y="66056"/>
                  </a:lnTo>
                  <a:lnTo>
                    <a:pt x="246109" y="31134"/>
                  </a:lnTo>
                  <a:lnTo>
                    <a:pt x="203632" y="8227"/>
                  </a:lnTo>
                  <a:lnTo>
                    <a:pt x="15472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6925" y="2950336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0" y="161289"/>
                  </a:moveTo>
                  <a:lnTo>
                    <a:pt x="7888" y="110329"/>
                  </a:lnTo>
                  <a:lnTo>
                    <a:pt x="29854" y="66056"/>
                  </a:lnTo>
                  <a:lnTo>
                    <a:pt x="63348" y="31134"/>
                  </a:lnTo>
                  <a:lnTo>
                    <a:pt x="105821" y="8227"/>
                  </a:lnTo>
                  <a:lnTo>
                    <a:pt x="154724" y="0"/>
                  </a:lnTo>
                  <a:lnTo>
                    <a:pt x="203632" y="8227"/>
                  </a:lnTo>
                  <a:lnTo>
                    <a:pt x="246109" y="31134"/>
                  </a:lnTo>
                  <a:lnTo>
                    <a:pt x="279605" y="66056"/>
                  </a:lnTo>
                  <a:lnTo>
                    <a:pt x="301572" y="110329"/>
                  </a:lnTo>
                  <a:lnTo>
                    <a:pt x="309460" y="161289"/>
                  </a:lnTo>
                  <a:lnTo>
                    <a:pt x="301572" y="212250"/>
                  </a:lnTo>
                  <a:lnTo>
                    <a:pt x="279605" y="256523"/>
                  </a:lnTo>
                  <a:lnTo>
                    <a:pt x="246109" y="291445"/>
                  </a:lnTo>
                  <a:lnTo>
                    <a:pt x="203632" y="314352"/>
                  </a:lnTo>
                  <a:lnTo>
                    <a:pt x="154724" y="322579"/>
                  </a:lnTo>
                  <a:lnTo>
                    <a:pt x="105821" y="314352"/>
                  </a:lnTo>
                  <a:lnTo>
                    <a:pt x="63348" y="291445"/>
                  </a:lnTo>
                  <a:lnTo>
                    <a:pt x="29854" y="256523"/>
                  </a:lnTo>
                  <a:lnTo>
                    <a:pt x="7888" y="212250"/>
                  </a:lnTo>
                  <a:lnTo>
                    <a:pt x="0" y="161289"/>
                  </a:lnTo>
                  <a:close/>
                </a:path>
              </a:pathLst>
            </a:custGeom>
            <a:ln w="12700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25525" y="2956305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40575" y="3846957"/>
            <a:ext cx="322580" cy="335280"/>
            <a:chOff x="640575" y="3846957"/>
            <a:chExt cx="322580" cy="335280"/>
          </a:xfrm>
        </p:grpSpPr>
        <p:sp>
          <p:nvSpPr>
            <p:cNvPr id="34" name="object 34"/>
            <p:cNvSpPr/>
            <p:nvPr/>
          </p:nvSpPr>
          <p:spPr>
            <a:xfrm>
              <a:off x="646925" y="3853307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154724" y="0"/>
                  </a:moveTo>
                  <a:lnTo>
                    <a:pt x="105821" y="8215"/>
                  </a:lnTo>
                  <a:lnTo>
                    <a:pt x="63348" y="31097"/>
                  </a:lnTo>
                  <a:lnTo>
                    <a:pt x="29854" y="66001"/>
                  </a:lnTo>
                  <a:lnTo>
                    <a:pt x="7888" y="110280"/>
                  </a:lnTo>
                  <a:lnTo>
                    <a:pt x="0" y="161290"/>
                  </a:lnTo>
                  <a:lnTo>
                    <a:pt x="7888" y="212237"/>
                  </a:lnTo>
                  <a:lnTo>
                    <a:pt x="29854" y="256479"/>
                  </a:lnTo>
                  <a:lnTo>
                    <a:pt x="63348" y="291363"/>
                  </a:lnTo>
                  <a:lnTo>
                    <a:pt x="105821" y="314238"/>
                  </a:lnTo>
                  <a:lnTo>
                    <a:pt x="154724" y="322453"/>
                  </a:lnTo>
                  <a:lnTo>
                    <a:pt x="203632" y="314238"/>
                  </a:lnTo>
                  <a:lnTo>
                    <a:pt x="246109" y="291363"/>
                  </a:lnTo>
                  <a:lnTo>
                    <a:pt x="279605" y="256479"/>
                  </a:lnTo>
                  <a:lnTo>
                    <a:pt x="301572" y="212237"/>
                  </a:lnTo>
                  <a:lnTo>
                    <a:pt x="309460" y="161290"/>
                  </a:lnTo>
                  <a:lnTo>
                    <a:pt x="301572" y="110280"/>
                  </a:lnTo>
                  <a:lnTo>
                    <a:pt x="279605" y="66001"/>
                  </a:lnTo>
                  <a:lnTo>
                    <a:pt x="246109" y="31097"/>
                  </a:lnTo>
                  <a:lnTo>
                    <a:pt x="203632" y="8215"/>
                  </a:lnTo>
                  <a:lnTo>
                    <a:pt x="15472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6925" y="3853307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0" y="161290"/>
                  </a:moveTo>
                  <a:lnTo>
                    <a:pt x="7888" y="110280"/>
                  </a:lnTo>
                  <a:lnTo>
                    <a:pt x="29854" y="66001"/>
                  </a:lnTo>
                  <a:lnTo>
                    <a:pt x="63348" y="31097"/>
                  </a:lnTo>
                  <a:lnTo>
                    <a:pt x="105821" y="8215"/>
                  </a:lnTo>
                  <a:lnTo>
                    <a:pt x="154724" y="0"/>
                  </a:lnTo>
                  <a:lnTo>
                    <a:pt x="203632" y="8215"/>
                  </a:lnTo>
                  <a:lnTo>
                    <a:pt x="246109" y="31097"/>
                  </a:lnTo>
                  <a:lnTo>
                    <a:pt x="279605" y="66001"/>
                  </a:lnTo>
                  <a:lnTo>
                    <a:pt x="301572" y="110280"/>
                  </a:lnTo>
                  <a:lnTo>
                    <a:pt x="309460" y="161290"/>
                  </a:lnTo>
                  <a:lnTo>
                    <a:pt x="301572" y="212237"/>
                  </a:lnTo>
                  <a:lnTo>
                    <a:pt x="279605" y="256479"/>
                  </a:lnTo>
                  <a:lnTo>
                    <a:pt x="246109" y="291363"/>
                  </a:lnTo>
                  <a:lnTo>
                    <a:pt x="203632" y="314238"/>
                  </a:lnTo>
                  <a:lnTo>
                    <a:pt x="154724" y="322453"/>
                  </a:lnTo>
                  <a:lnTo>
                    <a:pt x="105821" y="314238"/>
                  </a:lnTo>
                  <a:lnTo>
                    <a:pt x="63348" y="291363"/>
                  </a:lnTo>
                  <a:lnTo>
                    <a:pt x="29854" y="256479"/>
                  </a:lnTo>
                  <a:lnTo>
                    <a:pt x="7888" y="212237"/>
                  </a:lnTo>
                  <a:lnTo>
                    <a:pt x="0" y="161290"/>
                  </a:lnTo>
                  <a:close/>
                </a:path>
              </a:pathLst>
            </a:custGeom>
            <a:ln w="12699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25525" y="385952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40575" y="4892675"/>
            <a:ext cx="322580" cy="335280"/>
            <a:chOff x="640575" y="4892675"/>
            <a:chExt cx="322580" cy="335280"/>
          </a:xfrm>
        </p:grpSpPr>
        <p:sp>
          <p:nvSpPr>
            <p:cNvPr id="38" name="object 38"/>
            <p:cNvSpPr/>
            <p:nvPr/>
          </p:nvSpPr>
          <p:spPr>
            <a:xfrm>
              <a:off x="646925" y="4899025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154724" y="0"/>
                  </a:moveTo>
                  <a:lnTo>
                    <a:pt x="105821" y="8215"/>
                  </a:lnTo>
                  <a:lnTo>
                    <a:pt x="63348" y="31097"/>
                  </a:lnTo>
                  <a:lnTo>
                    <a:pt x="29854" y="66001"/>
                  </a:lnTo>
                  <a:lnTo>
                    <a:pt x="7888" y="110280"/>
                  </a:lnTo>
                  <a:lnTo>
                    <a:pt x="0" y="161289"/>
                  </a:lnTo>
                  <a:lnTo>
                    <a:pt x="7888" y="212237"/>
                  </a:lnTo>
                  <a:lnTo>
                    <a:pt x="29854" y="256479"/>
                  </a:lnTo>
                  <a:lnTo>
                    <a:pt x="63348" y="291363"/>
                  </a:lnTo>
                  <a:lnTo>
                    <a:pt x="105821" y="314238"/>
                  </a:lnTo>
                  <a:lnTo>
                    <a:pt x="154724" y="322452"/>
                  </a:lnTo>
                  <a:lnTo>
                    <a:pt x="203632" y="314238"/>
                  </a:lnTo>
                  <a:lnTo>
                    <a:pt x="246109" y="291363"/>
                  </a:lnTo>
                  <a:lnTo>
                    <a:pt x="279605" y="256479"/>
                  </a:lnTo>
                  <a:lnTo>
                    <a:pt x="301572" y="212237"/>
                  </a:lnTo>
                  <a:lnTo>
                    <a:pt x="309460" y="161289"/>
                  </a:lnTo>
                  <a:lnTo>
                    <a:pt x="301572" y="110280"/>
                  </a:lnTo>
                  <a:lnTo>
                    <a:pt x="279605" y="66001"/>
                  </a:lnTo>
                  <a:lnTo>
                    <a:pt x="246109" y="31097"/>
                  </a:lnTo>
                  <a:lnTo>
                    <a:pt x="203632" y="8215"/>
                  </a:lnTo>
                  <a:lnTo>
                    <a:pt x="15472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46925" y="4899025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0" y="161289"/>
                  </a:moveTo>
                  <a:lnTo>
                    <a:pt x="7888" y="110280"/>
                  </a:lnTo>
                  <a:lnTo>
                    <a:pt x="29854" y="66001"/>
                  </a:lnTo>
                  <a:lnTo>
                    <a:pt x="63348" y="31097"/>
                  </a:lnTo>
                  <a:lnTo>
                    <a:pt x="105821" y="8215"/>
                  </a:lnTo>
                  <a:lnTo>
                    <a:pt x="154724" y="0"/>
                  </a:lnTo>
                  <a:lnTo>
                    <a:pt x="203632" y="8215"/>
                  </a:lnTo>
                  <a:lnTo>
                    <a:pt x="246109" y="31097"/>
                  </a:lnTo>
                  <a:lnTo>
                    <a:pt x="279605" y="66001"/>
                  </a:lnTo>
                  <a:lnTo>
                    <a:pt x="301572" y="110280"/>
                  </a:lnTo>
                  <a:lnTo>
                    <a:pt x="309460" y="161289"/>
                  </a:lnTo>
                  <a:lnTo>
                    <a:pt x="301572" y="212237"/>
                  </a:lnTo>
                  <a:lnTo>
                    <a:pt x="279605" y="256479"/>
                  </a:lnTo>
                  <a:lnTo>
                    <a:pt x="246109" y="291363"/>
                  </a:lnTo>
                  <a:lnTo>
                    <a:pt x="203632" y="314238"/>
                  </a:lnTo>
                  <a:lnTo>
                    <a:pt x="154724" y="322452"/>
                  </a:lnTo>
                  <a:lnTo>
                    <a:pt x="105821" y="314238"/>
                  </a:lnTo>
                  <a:lnTo>
                    <a:pt x="63348" y="291363"/>
                  </a:lnTo>
                  <a:lnTo>
                    <a:pt x="29854" y="256479"/>
                  </a:lnTo>
                  <a:lnTo>
                    <a:pt x="7888" y="212237"/>
                  </a:lnTo>
                  <a:lnTo>
                    <a:pt x="0" y="161289"/>
                  </a:lnTo>
                  <a:close/>
                </a:path>
              </a:pathLst>
            </a:custGeom>
            <a:ln w="12700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25525" y="4905247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40575" y="5679084"/>
            <a:ext cx="322580" cy="335280"/>
            <a:chOff x="640575" y="5679084"/>
            <a:chExt cx="322580" cy="335280"/>
          </a:xfrm>
        </p:grpSpPr>
        <p:sp>
          <p:nvSpPr>
            <p:cNvPr id="42" name="object 42"/>
            <p:cNvSpPr/>
            <p:nvPr/>
          </p:nvSpPr>
          <p:spPr>
            <a:xfrm>
              <a:off x="646925" y="5685434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154724" y="0"/>
                  </a:moveTo>
                  <a:lnTo>
                    <a:pt x="105821" y="8219"/>
                  </a:lnTo>
                  <a:lnTo>
                    <a:pt x="63348" y="31109"/>
                  </a:lnTo>
                  <a:lnTo>
                    <a:pt x="29854" y="66015"/>
                  </a:lnTo>
                  <a:lnTo>
                    <a:pt x="7888" y="110280"/>
                  </a:lnTo>
                  <a:lnTo>
                    <a:pt x="0" y="161251"/>
                  </a:lnTo>
                  <a:lnTo>
                    <a:pt x="7888" y="212218"/>
                  </a:lnTo>
                  <a:lnTo>
                    <a:pt x="29854" y="256483"/>
                  </a:lnTo>
                  <a:lnTo>
                    <a:pt x="63348" y="291390"/>
                  </a:lnTo>
                  <a:lnTo>
                    <a:pt x="105821" y="314282"/>
                  </a:lnTo>
                  <a:lnTo>
                    <a:pt x="154724" y="322503"/>
                  </a:lnTo>
                  <a:lnTo>
                    <a:pt x="203632" y="314282"/>
                  </a:lnTo>
                  <a:lnTo>
                    <a:pt x="246109" y="291390"/>
                  </a:lnTo>
                  <a:lnTo>
                    <a:pt x="279605" y="256483"/>
                  </a:lnTo>
                  <a:lnTo>
                    <a:pt x="301572" y="212218"/>
                  </a:lnTo>
                  <a:lnTo>
                    <a:pt x="309460" y="161251"/>
                  </a:lnTo>
                  <a:lnTo>
                    <a:pt x="301572" y="110280"/>
                  </a:lnTo>
                  <a:lnTo>
                    <a:pt x="279605" y="66015"/>
                  </a:lnTo>
                  <a:lnTo>
                    <a:pt x="246109" y="31109"/>
                  </a:lnTo>
                  <a:lnTo>
                    <a:pt x="203632" y="8219"/>
                  </a:lnTo>
                  <a:lnTo>
                    <a:pt x="154724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46925" y="5685434"/>
              <a:ext cx="309880" cy="322580"/>
            </a:xfrm>
            <a:custGeom>
              <a:avLst/>
              <a:gdLst/>
              <a:ahLst/>
              <a:cxnLst/>
              <a:rect l="l" t="t" r="r" b="b"/>
              <a:pathLst>
                <a:path w="309880" h="322579">
                  <a:moveTo>
                    <a:pt x="0" y="161251"/>
                  </a:moveTo>
                  <a:lnTo>
                    <a:pt x="7888" y="110280"/>
                  </a:lnTo>
                  <a:lnTo>
                    <a:pt x="29854" y="66015"/>
                  </a:lnTo>
                  <a:lnTo>
                    <a:pt x="63348" y="31109"/>
                  </a:lnTo>
                  <a:lnTo>
                    <a:pt x="105821" y="8219"/>
                  </a:lnTo>
                  <a:lnTo>
                    <a:pt x="154724" y="0"/>
                  </a:lnTo>
                  <a:lnTo>
                    <a:pt x="203632" y="8219"/>
                  </a:lnTo>
                  <a:lnTo>
                    <a:pt x="246109" y="31109"/>
                  </a:lnTo>
                  <a:lnTo>
                    <a:pt x="279605" y="66015"/>
                  </a:lnTo>
                  <a:lnTo>
                    <a:pt x="301572" y="110280"/>
                  </a:lnTo>
                  <a:lnTo>
                    <a:pt x="309460" y="161251"/>
                  </a:lnTo>
                  <a:lnTo>
                    <a:pt x="301572" y="212218"/>
                  </a:lnTo>
                  <a:lnTo>
                    <a:pt x="279605" y="256483"/>
                  </a:lnTo>
                  <a:lnTo>
                    <a:pt x="246109" y="291390"/>
                  </a:lnTo>
                  <a:lnTo>
                    <a:pt x="203632" y="314282"/>
                  </a:lnTo>
                  <a:lnTo>
                    <a:pt x="154724" y="322503"/>
                  </a:lnTo>
                  <a:lnTo>
                    <a:pt x="105821" y="314282"/>
                  </a:lnTo>
                  <a:lnTo>
                    <a:pt x="63348" y="291390"/>
                  </a:lnTo>
                  <a:lnTo>
                    <a:pt x="29854" y="256483"/>
                  </a:lnTo>
                  <a:lnTo>
                    <a:pt x="7888" y="212218"/>
                  </a:lnTo>
                  <a:lnTo>
                    <a:pt x="0" y="161251"/>
                  </a:lnTo>
                  <a:close/>
                </a:path>
              </a:pathLst>
            </a:custGeom>
            <a:ln w="12699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25525" y="569193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19099" y="6596583"/>
            <a:ext cx="7179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Sources: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42</a:t>
            </a:r>
            <a:r>
              <a:rPr sz="12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C.F.R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.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§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§</a:t>
            </a:r>
            <a:r>
              <a:rPr sz="12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435.916(d)</a:t>
            </a:r>
            <a:r>
              <a:rPr sz="1200" u="none" spc="-45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1200" u="none" dirty="0">
                <a:latin typeface="Arial"/>
                <a:cs typeface="Arial"/>
              </a:rPr>
              <a:t>(2023);</a:t>
            </a:r>
            <a:r>
              <a:rPr sz="1200" u="none" spc="-30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457.343</a:t>
            </a:r>
            <a:r>
              <a:rPr sz="1200" u="none" dirty="0">
                <a:latin typeface="Arial"/>
                <a:cs typeface="Arial"/>
              </a:rPr>
              <a:t>;</a:t>
            </a:r>
            <a:r>
              <a:rPr sz="1200" u="none" spc="-45" dirty="0"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435.952(a)-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(d)</a:t>
            </a:r>
            <a:r>
              <a:rPr sz="1200" u="none" dirty="0">
                <a:latin typeface="Arial"/>
                <a:cs typeface="Arial"/>
              </a:rPr>
              <a:t>;</a:t>
            </a:r>
            <a:r>
              <a:rPr sz="1200" u="none" spc="-30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457.380(f)</a:t>
            </a:r>
            <a:r>
              <a:rPr sz="1200" u="none" dirty="0">
                <a:latin typeface="Arial"/>
                <a:cs typeface="Arial"/>
              </a:rPr>
              <a:t>;</a:t>
            </a:r>
            <a:r>
              <a:rPr sz="1200" u="none" spc="-45" dirty="0"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435.916(f)</a:t>
            </a:r>
            <a:r>
              <a:rPr sz="1200" u="none" spc="-3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1200" u="none" dirty="0">
                <a:latin typeface="Arial"/>
                <a:cs typeface="Arial"/>
              </a:rPr>
              <a:t>(2023);</a:t>
            </a:r>
            <a:r>
              <a:rPr sz="1200" u="none" spc="-30" dirty="0"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457.350</a:t>
            </a:r>
            <a:r>
              <a:rPr sz="1200" u="none" spc="-10" dirty="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0" y="2033397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1810238" y="6467043"/>
            <a:ext cx="175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What</a:t>
            </a:r>
            <a:r>
              <a:rPr sz="3600" spc="-5" dirty="0"/>
              <a:t> </a:t>
            </a:r>
            <a:r>
              <a:rPr sz="3600" dirty="0"/>
              <a:t>Is Not</a:t>
            </a:r>
            <a:r>
              <a:rPr sz="3600" spc="-5" dirty="0"/>
              <a:t> </a:t>
            </a:r>
            <a:r>
              <a:rPr sz="3600" dirty="0"/>
              <a:t>Changing</a:t>
            </a:r>
            <a:r>
              <a:rPr sz="3600" spc="-20" dirty="0"/>
              <a:t> </a:t>
            </a:r>
            <a:r>
              <a:rPr sz="3600" dirty="0"/>
              <a:t>for</a:t>
            </a:r>
            <a:r>
              <a:rPr sz="3600" spc="-5" dirty="0"/>
              <a:t> </a:t>
            </a:r>
            <a:r>
              <a:rPr sz="3600" dirty="0"/>
              <a:t>Legal </a:t>
            </a:r>
            <a:r>
              <a:rPr sz="3600" spc="-10" dirty="0"/>
              <a:t>Permanent </a:t>
            </a:r>
            <a:r>
              <a:rPr sz="3600" dirty="0"/>
              <a:t>Residents</a:t>
            </a:r>
            <a:r>
              <a:rPr sz="3600" spc="-15" dirty="0"/>
              <a:t> </a:t>
            </a:r>
            <a:r>
              <a:rPr sz="3600" spc="-10" dirty="0"/>
              <a:t>(LPRs)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0" y="1325587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57"/>
                </a:lnTo>
                <a:lnTo>
                  <a:pt x="12192000" y="1015657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65" y="1351280"/>
            <a:ext cx="12005310" cy="4833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Many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qualified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noncitizens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are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subject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five-</a:t>
            </a:r>
            <a:r>
              <a:rPr sz="2000" b="1" dirty="0">
                <a:latin typeface="Arial"/>
                <a:cs typeface="Arial"/>
              </a:rPr>
              <a:t>year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waiting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period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before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becoming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eligible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full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CHIP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benefits.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However,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noncitizens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are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exempted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from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five-</a:t>
            </a:r>
            <a:r>
              <a:rPr sz="2000" b="1" dirty="0">
                <a:latin typeface="Arial"/>
                <a:cs typeface="Arial"/>
              </a:rPr>
              <a:t>year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waiting </a:t>
            </a:r>
            <a:r>
              <a:rPr sz="2000" b="1" dirty="0">
                <a:latin typeface="Arial"/>
                <a:cs typeface="Arial"/>
              </a:rPr>
              <a:t>period.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LPRs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who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are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exempt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from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five-</a:t>
            </a:r>
            <a:r>
              <a:rPr sz="2000" b="1" dirty="0">
                <a:latin typeface="Arial"/>
                <a:cs typeface="Arial"/>
              </a:rPr>
              <a:t>year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waiting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period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include:</a:t>
            </a:r>
            <a:endParaRPr sz="20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1700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Children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receiving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foster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care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adoption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assistance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85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Individuals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admitted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Amerasian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immigrant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85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Individuals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granted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Iraqi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Afghan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special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immigrant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status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85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Lawfully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residing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children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pregnant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individuals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85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Asylees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refugees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85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Cuban/Haitian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entrants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COFA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migrants</a:t>
            </a:r>
            <a:endParaRPr sz="1800">
              <a:latin typeface="Arial"/>
              <a:cs typeface="Arial"/>
            </a:endParaRPr>
          </a:p>
          <a:p>
            <a:pPr marL="1064895" marR="1812925" indent="-229235">
              <a:lnSpc>
                <a:spcPts val="1939"/>
              </a:lnSpc>
              <a:spcBef>
                <a:spcPts val="630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Victims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trafficking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their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spouse,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child,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sibling,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parent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individuals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pending </a:t>
            </a:r>
            <a:r>
              <a:rPr sz="1800" dirty="0">
                <a:latin typeface="Arial"/>
                <a:cs typeface="Arial"/>
              </a:rPr>
              <a:t>application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victim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trafficking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visa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60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Individuals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granted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withholding of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deportation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ct val="100000"/>
              </a:lnSpc>
              <a:spcBef>
                <a:spcPts val="390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dirty="0">
                <a:latin typeface="Arial"/>
                <a:cs typeface="Arial"/>
              </a:rPr>
              <a:t>Member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federally recognized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Indian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tribe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American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Indian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born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Canada</a:t>
            </a:r>
            <a:endParaRPr sz="1800">
              <a:latin typeface="Arial"/>
              <a:cs typeface="Arial"/>
            </a:endParaRPr>
          </a:p>
          <a:p>
            <a:pPr marL="1064895" indent="-228600">
              <a:lnSpc>
                <a:spcPts val="2050"/>
              </a:lnSpc>
              <a:spcBef>
                <a:spcPts val="380"/>
              </a:spcBef>
              <a:buClr>
                <a:srgbClr val="0E406B"/>
              </a:buClr>
              <a:buChar char="•"/>
              <a:tabLst>
                <a:tab pos="1064895" algn="l"/>
              </a:tabLst>
            </a:pPr>
            <a:r>
              <a:rPr sz="1800" spc="-10" dirty="0">
                <a:latin typeface="Arial"/>
                <a:cs typeface="Arial"/>
              </a:rPr>
              <a:t>Veterans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active-</a:t>
            </a:r>
            <a:r>
              <a:rPr sz="1800" dirty="0">
                <a:latin typeface="Arial"/>
                <a:cs typeface="Arial"/>
              </a:rPr>
              <a:t>duty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military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their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spouses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unmarried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dependents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who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also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have</a:t>
            </a:r>
            <a:endParaRPr sz="1800">
              <a:latin typeface="Arial"/>
              <a:cs typeface="Arial"/>
            </a:endParaRPr>
          </a:p>
          <a:p>
            <a:pPr marL="1064895">
              <a:lnSpc>
                <a:spcPts val="2050"/>
              </a:lnSpc>
            </a:pPr>
            <a:r>
              <a:rPr sz="1800" dirty="0">
                <a:latin typeface="Arial"/>
                <a:cs typeface="Arial"/>
              </a:rPr>
              <a:t>“qualified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noncitizen”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status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341245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35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002" y="6388709"/>
            <a:ext cx="1095121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Sources: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CMS</a:t>
            </a:r>
            <a:r>
              <a:rPr sz="11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Section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71109</a:t>
            </a:r>
            <a:r>
              <a:rPr sz="11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(Alien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Medicaid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Eligibility)</a:t>
            </a:r>
            <a:r>
              <a:rPr sz="1100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Implementation</a:t>
            </a:r>
            <a:r>
              <a:rPr sz="11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Webinar,</a:t>
            </a:r>
            <a:r>
              <a:rPr sz="1100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June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2026</a:t>
            </a:r>
            <a:r>
              <a:rPr sz="1100" u="none" dirty="0">
                <a:latin typeface="Arial"/>
                <a:cs typeface="Arial"/>
              </a:rPr>
              <a:t>;</a:t>
            </a:r>
            <a:r>
              <a:rPr sz="1100" u="none" spc="-25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8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US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C</a:t>
            </a:r>
            <a:r>
              <a:rPr sz="11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§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1613(b)</a:t>
            </a:r>
            <a:r>
              <a:rPr sz="11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and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(d)</a:t>
            </a:r>
            <a:r>
              <a:rPr sz="1100" u="none" dirty="0">
                <a:latin typeface="Arial"/>
                <a:cs typeface="Arial"/>
              </a:rPr>
              <a:t>;</a:t>
            </a:r>
            <a:r>
              <a:rPr sz="1100" u="none" spc="-40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22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US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C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§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7105(b)(1)</a:t>
            </a:r>
            <a:r>
              <a:rPr sz="1100" u="none" dirty="0">
                <a:latin typeface="Arial"/>
                <a:cs typeface="Arial"/>
              </a:rPr>
              <a:t>;</a:t>
            </a:r>
            <a:r>
              <a:rPr sz="1100" u="none" spc="-65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42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CF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R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§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§</a:t>
            </a:r>
            <a:r>
              <a:rPr sz="11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435.145</a:t>
            </a:r>
            <a:r>
              <a:rPr sz="1100" u="none" dirty="0">
                <a:latin typeface="Arial"/>
                <a:cs typeface="Arial"/>
              </a:rPr>
              <a:t>;</a:t>
            </a:r>
            <a:r>
              <a:rPr sz="1100" u="none" spc="-30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P.L.</a:t>
            </a:r>
            <a:r>
              <a:rPr sz="11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11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1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-</a:t>
            </a:r>
            <a:r>
              <a:rPr sz="11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118,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§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8120</a:t>
            </a:r>
            <a:r>
              <a:rPr sz="11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(2009)</a:t>
            </a:r>
            <a:r>
              <a:rPr sz="1100" u="none" dirty="0">
                <a:latin typeface="Arial"/>
                <a:cs typeface="Arial"/>
              </a:rPr>
              <a:t>;</a:t>
            </a:r>
            <a:r>
              <a:rPr sz="1100" u="none" spc="-50" dirty="0"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CHIPRA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11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214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81580" y="3026156"/>
            <a:ext cx="82308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Arial"/>
                <a:cs typeface="Arial"/>
              </a:rPr>
              <a:t>Coverage</a:t>
            </a:r>
            <a:r>
              <a:rPr b="1" spc="-14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Transition</a:t>
            </a:r>
            <a:r>
              <a:rPr b="1" spc="-14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Scenarios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873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dirty="0"/>
              <a:t>Scenario</a:t>
            </a:r>
            <a:r>
              <a:rPr sz="3200" spc="-55" dirty="0"/>
              <a:t> </a:t>
            </a:r>
            <a:r>
              <a:rPr sz="3200" dirty="0"/>
              <a:t>1:</a:t>
            </a:r>
            <a:r>
              <a:rPr sz="3200" spc="-35" dirty="0"/>
              <a:t> </a:t>
            </a:r>
            <a:r>
              <a:rPr sz="3200" dirty="0"/>
              <a:t>Refugee</a:t>
            </a:r>
            <a:r>
              <a:rPr sz="3200" spc="-50" dirty="0"/>
              <a:t> </a:t>
            </a:r>
            <a:r>
              <a:rPr sz="3200" dirty="0"/>
              <a:t>Who</a:t>
            </a:r>
            <a:r>
              <a:rPr sz="3200" spc="-215" dirty="0"/>
              <a:t> </a:t>
            </a:r>
            <a:r>
              <a:rPr sz="3200" dirty="0"/>
              <a:t>Adjusted</a:t>
            </a:r>
            <a:r>
              <a:rPr sz="3200" spc="-40" dirty="0"/>
              <a:t> </a:t>
            </a:r>
            <a:r>
              <a:rPr sz="3200" dirty="0"/>
              <a:t>to</a:t>
            </a:r>
            <a:r>
              <a:rPr sz="3200" spc="-50" dirty="0"/>
              <a:t> </a:t>
            </a:r>
            <a:r>
              <a:rPr sz="3200" spc="-10" dirty="0"/>
              <a:t>Lawful </a:t>
            </a:r>
            <a:r>
              <a:rPr sz="3200" dirty="0"/>
              <a:t>Permanent</a:t>
            </a:r>
            <a:r>
              <a:rPr sz="3200" spc="-50" dirty="0"/>
              <a:t> </a:t>
            </a:r>
            <a:r>
              <a:rPr sz="3200" dirty="0"/>
              <a:t>Resident</a:t>
            </a:r>
            <a:r>
              <a:rPr sz="3200" spc="-60" dirty="0"/>
              <a:t> </a:t>
            </a:r>
            <a:r>
              <a:rPr sz="3200" dirty="0"/>
              <a:t>(LPR)</a:t>
            </a:r>
            <a:r>
              <a:rPr sz="3200" spc="-50" dirty="0"/>
              <a:t> </a:t>
            </a:r>
            <a:r>
              <a:rPr sz="3200" dirty="0"/>
              <a:t>Maintains</a:t>
            </a:r>
            <a:r>
              <a:rPr sz="3200" spc="-35" dirty="0"/>
              <a:t> </a:t>
            </a:r>
            <a:r>
              <a:rPr sz="3200" dirty="0"/>
              <a:t>Full</a:t>
            </a:r>
            <a:r>
              <a:rPr sz="3200" spc="-45" dirty="0"/>
              <a:t> </a:t>
            </a:r>
            <a:r>
              <a:rPr sz="3200" spc="-10" dirty="0"/>
              <a:t>Medicaid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376199" y="1481836"/>
            <a:ext cx="11312525" cy="1561465"/>
            <a:chOff x="376199" y="1481836"/>
            <a:chExt cx="11312525" cy="1561465"/>
          </a:xfrm>
        </p:grpSpPr>
        <p:sp>
          <p:nvSpPr>
            <p:cNvPr id="4" name="object 4"/>
            <p:cNvSpPr/>
            <p:nvPr/>
          </p:nvSpPr>
          <p:spPr>
            <a:xfrm>
              <a:off x="382549" y="1488186"/>
              <a:ext cx="11299825" cy="1548765"/>
            </a:xfrm>
            <a:custGeom>
              <a:avLst/>
              <a:gdLst/>
              <a:ahLst/>
              <a:cxnLst/>
              <a:rect l="l" t="t" r="r" b="b"/>
              <a:pathLst>
                <a:path w="11299825" h="1548764">
                  <a:moveTo>
                    <a:pt x="11299317" y="0"/>
                  </a:moveTo>
                  <a:lnTo>
                    <a:pt x="0" y="0"/>
                  </a:lnTo>
                  <a:lnTo>
                    <a:pt x="0" y="1548764"/>
                  </a:lnTo>
                  <a:lnTo>
                    <a:pt x="11299317" y="1548764"/>
                  </a:lnTo>
                  <a:lnTo>
                    <a:pt x="11299317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2549" y="1488186"/>
              <a:ext cx="11299825" cy="1548765"/>
            </a:xfrm>
            <a:custGeom>
              <a:avLst/>
              <a:gdLst/>
              <a:ahLst/>
              <a:cxnLst/>
              <a:rect l="l" t="t" r="r" b="b"/>
              <a:pathLst>
                <a:path w="11299825" h="1548764">
                  <a:moveTo>
                    <a:pt x="0" y="1548764"/>
                  </a:moveTo>
                  <a:lnTo>
                    <a:pt x="11299317" y="1548764"/>
                  </a:lnTo>
                  <a:lnTo>
                    <a:pt x="11299317" y="0"/>
                  </a:lnTo>
                  <a:lnTo>
                    <a:pt x="0" y="0"/>
                  </a:lnTo>
                  <a:lnTo>
                    <a:pt x="0" y="1548764"/>
                  </a:lnTo>
                  <a:close/>
                </a:path>
              </a:pathLst>
            </a:custGeom>
            <a:ln w="12700">
              <a:solidFill>
                <a:srgbClr val="385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76199" y="1482390"/>
            <a:ext cx="11312525" cy="147447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103630">
              <a:lnSpc>
                <a:spcPct val="100000"/>
              </a:lnSpc>
              <a:spcBef>
                <a:spcPts val="70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Daniel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38-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year-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old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admitted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refugee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adjusted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LPR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2021.</a:t>
            </a:r>
            <a:endParaRPr sz="1600">
              <a:latin typeface="Arial"/>
              <a:cs typeface="Arial"/>
            </a:endParaRPr>
          </a:p>
          <a:p>
            <a:pPr marL="1390015" marR="34544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2026,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enrolled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Medicaid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State’s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file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still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codes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him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refugee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retained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original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qualified</a:t>
            </a:r>
            <a:r>
              <a:rPr sz="16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noncitizen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designation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updated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his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adjustment.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7540" y="1905139"/>
            <a:ext cx="611505" cy="689610"/>
          </a:xfrm>
          <a:custGeom>
            <a:avLst/>
            <a:gdLst/>
            <a:ahLst/>
            <a:cxnLst/>
            <a:rect l="l" t="t" r="r" b="b"/>
            <a:pathLst>
              <a:path w="611505" h="689610">
                <a:moveTo>
                  <a:pt x="457073" y="205193"/>
                </a:moveTo>
                <a:lnTo>
                  <a:pt x="443407" y="186156"/>
                </a:lnTo>
                <a:lnTo>
                  <a:pt x="411111" y="138620"/>
                </a:lnTo>
                <a:lnTo>
                  <a:pt x="401383" y="126911"/>
                </a:lnTo>
                <a:lnTo>
                  <a:pt x="390537" y="116293"/>
                </a:lnTo>
                <a:lnTo>
                  <a:pt x="375437" y="104444"/>
                </a:lnTo>
                <a:lnTo>
                  <a:pt x="368236" y="101003"/>
                </a:lnTo>
                <a:lnTo>
                  <a:pt x="328879" y="130708"/>
                </a:lnTo>
                <a:lnTo>
                  <a:pt x="305803" y="147294"/>
                </a:lnTo>
                <a:lnTo>
                  <a:pt x="257505" y="171894"/>
                </a:lnTo>
                <a:lnTo>
                  <a:pt x="186232" y="183680"/>
                </a:lnTo>
                <a:lnTo>
                  <a:pt x="152933" y="185293"/>
                </a:lnTo>
                <a:lnTo>
                  <a:pt x="161328" y="234302"/>
                </a:lnTo>
                <a:lnTo>
                  <a:pt x="183540" y="276669"/>
                </a:lnTo>
                <a:lnTo>
                  <a:pt x="217030" y="309880"/>
                </a:lnTo>
                <a:lnTo>
                  <a:pt x="259257" y="331406"/>
                </a:lnTo>
                <a:lnTo>
                  <a:pt x="307657" y="338721"/>
                </a:lnTo>
                <a:lnTo>
                  <a:pt x="351116" y="331749"/>
                </a:lnTo>
                <a:lnTo>
                  <a:pt x="389763" y="313169"/>
                </a:lnTo>
                <a:lnTo>
                  <a:pt x="421614" y="284708"/>
                </a:lnTo>
                <a:lnTo>
                  <a:pt x="444703" y="248132"/>
                </a:lnTo>
                <a:lnTo>
                  <a:pt x="457073" y="205193"/>
                </a:lnTo>
                <a:close/>
              </a:path>
              <a:path w="611505" h="689610">
                <a:moveTo>
                  <a:pt x="462165" y="149669"/>
                </a:moveTo>
                <a:lnTo>
                  <a:pt x="456107" y="91821"/>
                </a:lnTo>
                <a:lnTo>
                  <a:pt x="429844" y="50990"/>
                </a:lnTo>
                <a:lnTo>
                  <a:pt x="393344" y="34150"/>
                </a:lnTo>
                <a:lnTo>
                  <a:pt x="379704" y="33997"/>
                </a:lnTo>
                <a:lnTo>
                  <a:pt x="360159" y="20789"/>
                </a:lnTo>
                <a:lnTo>
                  <a:pt x="339064" y="10629"/>
                </a:lnTo>
                <a:lnTo>
                  <a:pt x="316738" y="3657"/>
                </a:lnTo>
                <a:lnTo>
                  <a:pt x="293535" y="0"/>
                </a:lnTo>
                <a:lnTo>
                  <a:pt x="257429" y="3403"/>
                </a:lnTo>
                <a:lnTo>
                  <a:pt x="193167" y="32194"/>
                </a:lnTo>
                <a:lnTo>
                  <a:pt x="152666" y="83858"/>
                </a:lnTo>
                <a:lnTo>
                  <a:pt x="141605" y="126250"/>
                </a:lnTo>
                <a:lnTo>
                  <a:pt x="141655" y="137515"/>
                </a:lnTo>
                <a:lnTo>
                  <a:pt x="139954" y="146342"/>
                </a:lnTo>
                <a:lnTo>
                  <a:pt x="136817" y="155638"/>
                </a:lnTo>
                <a:lnTo>
                  <a:pt x="135216" y="162979"/>
                </a:lnTo>
                <a:lnTo>
                  <a:pt x="138125" y="165963"/>
                </a:lnTo>
                <a:lnTo>
                  <a:pt x="154076" y="165963"/>
                </a:lnTo>
                <a:lnTo>
                  <a:pt x="181724" y="164642"/>
                </a:lnTo>
                <a:lnTo>
                  <a:pt x="249047" y="154457"/>
                </a:lnTo>
                <a:lnTo>
                  <a:pt x="300926" y="127152"/>
                </a:lnTo>
                <a:lnTo>
                  <a:pt x="353047" y="88138"/>
                </a:lnTo>
                <a:lnTo>
                  <a:pt x="362978" y="80416"/>
                </a:lnTo>
                <a:lnTo>
                  <a:pt x="370116" y="81584"/>
                </a:lnTo>
                <a:lnTo>
                  <a:pt x="402564" y="101676"/>
                </a:lnTo>
                <a:lnTo>
                  <a:pt x="425361" y="126250"/>
                </a:lnTo>
                <a:lnTo>
                  <a:pt x="425488" y="126390"/>
                </a:lnTo>
                <a:lnTo>
                  <a:pt x="435000" y="140423"/>
                </a:lnTo>
                <a:lnTo>
                  <a:pt x="442595" y="151841"/>
                </a:lnTo>
                <a:lnTo>
                  <a:pt x="449160" y="161518"/>
                </a:lnTo>
                <a:lnTo>
                  <a:pt x="454266" y="168910"/>
                </a:lnTo>
                <a:lnTo>
                  <a:pt x="457454" y="173443"/>
                </a:lnTo>
                <a:lnTo>
                  <a:pt x="458508" y="174802"/>
                </a:lnTo>
                <a:lnTo>
                  <a:pt x="461162" y="164642"/>
                </a:lnTo>
                <a:lnTo>
                  <a:pt x="462165" y="149669"/>
                </a:lnTo>
                <a:close/>
              </a:path>
              <a:path w="611505" h="689610">
                <a:moveTo>
                  <a:pt x="611339" y="534098"/>
                </a:moveTo>
                <a:lnTo>
                  <a:pt x="593432" y="484568"/>
                </a:lnTo>
                <a:lnTo>
                  <a:pt x="547281" y="447865"/>
                </a:lnTo>
                <a:lnTo>
                  <a:pt x="510565" y="427774"/>
                </a:lnTo>
                <a:lnTo>
                  <a:pt x="471703" y="411327"/>
                </a:lnTo>
                <a:lnTo>
                  <a:pt x="431761" y="398157"/>
                </a:lnTo>
                <a:lnTo>
                  <a:pt x="369417" y="383730"/>
                </a:lnTo>
                <a:lnTo>
                  <a:pt x="305676" y="378726"/>
                </a:lnTo>
                <a:lnTo>
                  <a:pt x="273723" y="380377"/>
                </a:lnTo>
                <a:lnTo>
                  <a:pt x="210578" y="390105"/>
                </a:lnTo>
                <a:lnTo>
                  <a:pt x="140119" y="411721"/>
                </a:lnTo>
                <a:lnTo>
                  <a:pt x="101993" y="428625"/>
                </a:lnTo>
                <a:lnTo>
                  <a:pt x="65417" y="448729"/>
                </a:lnTo>
                <a:lnTo>
                  <a:pt x="30568" y="471957"/>
                </a:lnTo>
                <a:lnTo>
                  <a:pt x="2336" y="516242"/>
                </a:lnTo>
                <a:lnTo>
                  <a:pt x="0" y="534098"/>
                </a:lnTo>
                <a:lnTo>
                  <a:pt x="0" y="689483"/>
                </a:lnTo>
                <a:lnTo>
                  <a:pt x="611339" y="689483"/>
                </a:lnTo>
                <a:lnTo>
                  <a:pt x="611339" y="5340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2549" y="3256534"/>
            <a:ext cx="11299825" cy="1873250"/>
          </a:xfrm>
          <a:custGeom>
            <a:avLst/>
            <a:gdLst/>
            <a:ahLst/>
            <a:cxnLst/>
            <a:rect l="l" t="t" r="r" b="b"/>
            <a:pathLst>
              <a:path w="11299825" h="1873250">
                <a:moveTo>
                  <a:pt x="11299317" y="0"/>
                </a:moveTo>
                <a:lnTo>
                  <a:pt x="0" y="0"/>
                </a:lnTo>
                <a:lnTo>
                  <a:pt x="0" y="1873250"/>
                </a:lnTo>
                <a:lnTo>
                  <a:pt x="11299317" y="1873250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82549" y="3256534"/>
            <a:ext cx="11299825" cy="1873250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680"/>
              </a:spcBef>
            </a:pPr>
            <a:r>
              <a:rPr sz="1600" b="1" dirty="0">
                <a:latin typeface="Arial"/>
                <a:cs typeface="Arial"/>
              </a:rPr>
              <a:t>Redetermination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Process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August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Daniel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flagged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potentially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affected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upcoming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H.R.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policy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change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because</a:t>
            </a:r>
            <a:r>
              <a:rPr sz="1600" spc="-25" dirty="0">
                <a:latin typeface="Arial"/>
                <a:cs typeface="Arial"/>
              </a:rPr>
              <a:t> the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State’s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record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shows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refugee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rather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LPR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status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him.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submits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data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verification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request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Hub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returns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Daniel’s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current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status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LPR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2021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grant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date.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As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refugee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adjusted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LPR,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Daniel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exempt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from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five-</a:t>
            </a:r>
            <a:r>
              <a:rPr sz="1600" dirty="0">
                <a:latin typeface="Arial"/>
                <a:cs typeface="Arial"/>
              </a:rPr>
              <a:t>year waiting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period.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2549" y="5379808"/>
            <a:ext cx="11299825" cy="1042669"/>
          </a:xfrm>
          <a:custGeom>
            <a:avLst/>
            <a:gdLst/>
            <a:ahLst/>
            <a:cxnLst/>
            <a:rect l="l" t="t" r="r" b="b"/>
            <a:pathLst>
              <a:path w="11299825" h="1042670">
                <a:moveTo>
                  <a:pt x="11299317" y="0"/>
                </a:moveTo>
                <a:lnTo>
                  <a:pt x="0" y="0"/>
                </a:lnTo>
                <a:lnTo>
                  <a:pt x="0" y="1042365"/>
                </a:lnTo>
                <a:lnTo>
                  <a:pt x="11299317" y="1042365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2549" y="5379808"/>
            <a:ext cx="11299825" cy="1042669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74930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590"/>
              </a:spcBef>
            </a:pPr>
            <a:r>
              <a:rPr sz="1600" b="1" spc="-10" dirty="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Daniel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noncitizen.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Daniel’s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full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continues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without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change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notifies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him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eligible.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2662" y="3816617"/>
            <a:ext cx="773430" cy="779780"/>
            <a:chOff x="582662" y="3816617"/>
            <a:chExt cx="773430" cy="779780"/>
          </a:xfrm>
        </p:grpSpPr>
        <p:sp>
          <p:nvSpPr>
            <p:cNvPr id="13" name="object 13"/>
            <p:cNvSpPr/>
            <p:nvPr/>
          </p:nvSpPr>
          <p:spPr>
            <a:xfrm>
              <a:off x="582650" y="3816629"/>
              <a:ext cx="773430" cy="779780"/>
            </a:xfrm>
            <a:custGeom>
              <a:avLst/>
              <a:gdLst/>
              <a:ahLst/>
              <a:cxnLst/>
              <a:rect l="l" t="t" r="r" b="b"/>
              <a:pathLst>
                <a:path w="773430" h="779779">
                  <a:moveTo>
                    <a:pt x="452043" y="385381"/>
                  </a:moveTo>
                  <a:lnTo>
                    <a:pt x="449719" y="373507"/>
                  </a:lnTo>
                  <a:lnTo>
                    <a:pt x="443331" y="363943"/>
                  </a:lnTo>
                  <a:lnTo>
                    <a:pt x="433768" y="357555"/>
                  </a:lnTo>
                  <a:lnTo>
                    <a:pt x="421906" y="355231"/>
                  </a:lnTo>
                  <a:lnTo>
                    <a:pt x="395541" y="355231"/>
                  </a:lnTo>
                  <a:lnTo>
                    <a:pt x="395541" y="411759"/>
                  </a:lnTo>
                  <a:lnTo>
                    <a:pt x="395541" y="628484"/>
                  </a:lnTo>
                  <a:lnTo>
                    <a:pt x="56515" y="628484"/>
                  </a:lnTo>
                  <a:lnTo>
                    <a:pt x="56515" y="411759"/>
                  </a:lnTo>
                  <a:lnTo>
                    <a:pt x="395541" y="411759"/>
                  </a:lnTo>
                  <a:lnTo>
                    <a:pt x="395541" y="355231"/>
                  </a:lnTo>
                  <a:lnTo>
                    <a:pt x="30137" y="355231"/>
                  </a:lnTo>
                  <a:lnTo>
                    <a:pt x="18275" y="357555"/>
                  </a:lnTo>
                  <a:lnTo>
                    <a:pt x="8712" y="363943"/>
                  </a:lnTo>
                  <a:lnTo>
                    <a:pt x="2336" y="373507"/>
                  </a:lnTo>
                  <a:lnTo>
                    <a:pt x="0" y="385381"/>
                  </a:lnTo>
                  <a:lnTo>
                    <a:pt x="0" y="654862"/>
                  </a:lnTo>
                  <a:lnTo>
                    <a:pt x="2336" y="666724"/>
                  </a:lnTo>
                  <a:lnTo>
                    <a:pt x="8712" y="676300"/>
                  </a:lnTo>
                  <a:lnTo>
                    <a:pt x="18275" y="682688"/>
                  </a:lnTo>
                  <a:lnTo>
                    <a:pt x="30137" y="685012"/>
                  </a:lnTo>
                  <a:lnTo>
                    <a:pt x="178930" y="685012"/>
                  </a:lnTo>
                  <a:lnTo>
                    <a:pt x="178930" y="722706"/>
                  </a:lnTo>
                  <a:lnTo>
                    <a:pt x="113017" y="722706"/>
                  </a:lnTo>
                  <a:lnTo>
                    <a:pt x="113017" y="779246"/>
                  </a:lnTo>
                  <a:lnTo>
                    <a:pt x="339026" y="779246"/>
                  </a:lnTo>
                  <a:lnTo>
                    <a:pt x="339026" y="722706"/>
                  </a:lnTo>
                  <a:lnTo>
                    <a:pt x="273113" y="722706"/>
                  </a:lnTo>
                  <a:lnTo>
                    <a:pt x="273113" y="685012"/>
                  </a:lnTo>
                  <a:lnTo>
                    <a:pt x="421906" y="685012"/>
                  </a:lnTo>
                  <a:lnTo>
                    <a:pt x="433768" y="682688"/>
                  </a:lnTo>
                  <a:lnTo>
                    <a:pt x="443331" y="676300"/>
                  </a:lnTo>
                  <a:lnTo>
                    <a:pt x="449719" y="666724"/>
                  </a:lnTo>
                  <a:lnTo>
                    <a:pt x="452043" y="654862"/>
                  </a:lnTo>
                  <a:lnTo>
                    <a:pt x="452043" y="628484"/>
                  </a:lnTo>
                  <a:lnTo>
                    <a:pt x="452043" y="411759"/>
                  </a:lnTo>
                  <a:lnTo>
                    <a:pt x="452043" y="385381"/>
                  </a:lnTo>
                  <a:close/>
                </a:path>
                <a:path w="773430" h="779779">
                  <a:moveTo>
                    <a:pt x="773176" y="218592"/>
                  </a:moveTo>
                  <a:lnTo>
                    <a:pt x="767676" y="186372"/>
                  </a:lnTo>
                  <a:lnTo>
                    <a:pt x="752462" y="158648"/>
                  </a:lnTo>
                  <a:lnTo>
                    <a:pt x="729475" y="137109"/>
                  </a:lnTo>
                  <a:lnTo>
                    <a:pt x="717613" y="131483"/>
                  </a:lnTo>
                  <a:lnTo>
                    <a:pt x="717613" y="217652"/>
                  </a:lnTo>
                  <a:lnTo>
                    <a:pt x="713600" y="234365"/>
                  </a:lnTo>
                  <a:lnTo>
                    <a:pt x="703834" y="248158"/>
                  </a:lnTo>
                  <a:lnTo>
                    <a:pt x="689673" y="257543"/>
                  </a:lnTo>
                  <a:lnTo>
                    <a:pt x="672414" y="260997"/>
                  </a:lnTo>
                  <a:lnTo>
                    <a:pt x="393649" y="260997"/>
                  </a:lnTo>
                  <a:lnTo>
                    <a:pt x="352463" y="240855"/>
                  </a:lnTo>
                  <a:lnTo>
                    <a:pt x="339090" y="203517"/>
                  </a:lnTo>
                  <a:lnTo>
                    <a:pt x="339001" y="200406"/>
                  </a:lnTo>
                  <a:lnTo>
                    <a:pt x="359791" y="157670"/>
                  </a:lnTo>
                  <a:lnTo>
                    <a:pt x="396481" y="144157"/>
                  </a:lnTo>
                  <a:lnTo>
                    <a:pt x="403072" y="144157"/>
                  </a:lnTo>
                  <a:lnTo>
                    <a:pt x="405892" y="145097"/>
                  </a:lnTo>
                  <a:lnTo>
                    <a:pt x="422846" y="147929"/>
                  </a:lnTo>
                  <a:lnTo>
                    <a:pt x="422846" y="144157"/>
                  </a:lnTo>
                  <a:lnTo>
                    <a:pt x="422846" y="129082"/>
                  </a:lnTo>
                  <a:lnTo>
                    <a:pt x="426720" y="105841"/>
                  </a:lnTo>
                  <a:lnTo>
                    <a:pt x="426783" y="105473"/>
                  </a:lnTo>
                  <a:lnTo>
                    <a:pt x="426897" y="104787"/>
                  </a:lnTo>
                  <a:lnTo>
                    <a:pt x="438264" y="83858"/>
                  </a:lnTo>
                  <a:lnTo>
                    <a:pt x="455828" y="67868"/>
                  </a:lnTo>
                  <a:lnTo>
                    <a:pt x="478409" y="58420"/>
                  </a:lnTo>
                  <a:lnTo>
                    <a:pt x="489712" y="56527"/>
                  </a:lnTo>
                  <a:lnTo>
                    <a:pt x="495363" y="56527"/>
                  </a:lnTo>
                  <a:lnTo>
                    <a:pt x="533031" y="67132"/>
                  </a:lnTo>
                  <a:lnTo>
                    <a:pt x="559396" y="96100"/>
                  </a:lnTo>
                  <a:lnTo>
                    <a:pt x="565048" y="107416"/>
                  </a:lnTo>
                  <a:lnTo>
                    <a:pt x="577291" y="102704"/>
                  </a:lnTo>
                  <a:lnTo>
                    <a:pt x="582942" y="100812"/>
                  </a:lnTo>
                  <a:lnTo>
                    <a:pt x="589534" y="99872"/>
                  </a:lnTo>
                  <a:lnTo>
                    <a:pt x="596125" y="99872"/>
                  </a:lnTo>
                  <a:lnTo>
                    <a:pt x="605129" y="100571"/>
                  </a:lnTo>
                  <a:lnTo>
                    <a:pt x="614286" y="102704"/>
                  </a:lnTo>
                  <a:lnTo>
                    <a:pt x="614083" y="102704"/>
                  </a:lnTo>
                  <a:lnTo>
                    <a:pt x="622084" y="105841"/>
                  </a:lnTo>
                  <a:lnTo>
                    <a:pt x="630034" y="110236"/>
                  </a:lnTo>
                  <a:lnTo>
                    <a:pt x="640207" y="119862"/>
                  </a:lnTo>
                  <a:lnTo>
                    <a:pt x="647928" y="131445"/>
                  </a:lnTo>
                  <a:lnTo>
                    <a:pt x="652703" y="144157"/>
                  </a:lnTo>
                  <a:lnTo>
                    <a:pt x="652805" y="144424"/>
                  </a:lnTo>
                  <a:lnTo>
                    <a:pt x="654443" y="157670"/>
                  </a:lnTo>
                  <a:lnTo>
                    <a:pt x="654519" y="173367"/>
                  </a:lnTo>
                  <a:lnTo>
                    <a:pt x="673354" y="173367"/>
                  </a:lnTo>
                  <a:lnTo>
                    <a:pt x="690600" y="176847"/>
                  </a:lnTo>
                  <a:lnTo>
                    <a:pt x="704697" y="186372"/>
                  </a:lnTo>
                  <a:lnTo>
                    <a:pt x="714133" y="200406"/>
                  </a:lnTo>
                  <a:lnTo>
                    <a:pt x="717613" y="217652"/>
                  </a:lnTo>
                  <a:lnTo>
                    <a:pt x="717613" y="131483"/>
                  </a:lnTo>
                  <a:lnTo>
                    <a:pt x="700659" y="123431"/>
                  </a:lnTo>
                  <a:lnTo>
                    <a:pt x="692073" y="99872"/>
                  </a:lnTo>
                  <a:lnTo>
                    <a:pt x="689406" y="92532"/>
                  </a:lnTo>
                  <a:lnTo>
                    <a:pt x="668642" y="67868"/>
                  </a:lnTo>
                  <a:lnTo>
                    <a:pt x="612609" y="46164"/>
                  </a:lnTo>
                  <a:lnTo>
                    <a:pt x="607428" y="45224"/>
                  </a:lnTo>
                  <a:lnTo>
                    <a:pt x="602716" y="45224"/>
                  </a:lnTo>
                  <a:lnTo>
                    <a:pt x="597065" y="46164"/>
                  </a:lnTo>
                  <a:lnTo>
                    <a:pt x="592366" y="46164"/>
                  </a:lnTo>
                  <a:lnTo>
                    <a:pt x="573227" y="27025"/>
                  </a:lnTo>
                  <a:lnTo>
                    <a:pt x="550214" y="12484"/>
                  </a:lnTo>
                  <a:lnTo>
                    <a:pt x="524027" y="3238"/>
                  </a:lnTo>
                  <a:lnTo>
                    <a:pt x="495363" y="0"/>
                  </a:lnTo>
                  <a:lnTo>
                    <a:pt x="454406" y="6858"/>
                  </a:lnTo>
                  <a:lnTo>
                    <a:pt x="419201" y="25908"/>
                  </a:lnTo>
                  <a:lnTo>
                    <a:pt x="391934" y="54851"/>
                  </a:lnTo>
                  <a:lnTo>
                    <a:pt x="374815" y="91389"/>
                  </a:lnTo>
                  <a:lnTo>
                    <a:pt x="338150" y="105473"/>
                  </a:lnTo>
                  <a:lnTo>
                    <a:pt x="308902" y="130492"/>
                  </a:lnTo>
                  <a:lnTo>
                    <a:pt x="289534" y="164007"/>
                  </a:lnTo>
                  <a:lnTo>
                    <a:pt x="282524" y="203517"/>
                  </a:lnTo>
                  <a:lnTo>
                    <a:pt x="291439" y="247967"/>
                  </a:lnTo>
                  <a:lnTo>
                    <a:pt x="315722" y="284200"/>
                  </a:lnTo>
                  <a:lnTo>
                    <a:pt x="351663" y="308597"/>
                  </a:lnTo>
                  <a:lnTo>
                    <a:pt x="395541" y="317538"/>
                  </a:lnTo>
                  <a:lnTo>
                    <a:pt x="678053" y="317538"/>
                  </a:lnTo>
                  <a:lnTo>
                    <a:pt x="715962" y="309765"/>
                  </a:lnTo>
                  <a:lnTo>
                    <a:pt x="746099" y="288556"/>
                  </a:lnTo>
                  <a:lnTo>
                    <a:pt x="763536" y="260997"/>
                  </a:lnTo>
                  <a:lnTo>
                    <a:pt x="765987" y="257111"/>
                  </a:lnTo>
                  <a:lnTo>
                    <a:pt x="773176" y="218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959" y="4171848"/>
              <a:ext cx="165814" cy="2091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700" y="3924976"/>
              <a:ext cx="165814" cy="209181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688911" y="5662231"/>
            <a:ext cx="508634" cy="509270"/>
          </a:xfrm>
          <a:custGeom>
            <a:avLst/>
            <a:gdLst/>
            <a:ahLst/>
            <a:cxnLst/>
            <a:rect l="l" t="t" r="r" b="b"/>
            <a:pathLst>
              <a:path w="508634" h="509270">
                <a:moveTo>
                  <a:pt x="420433" y="156400"/>
                </a:moveTo>
                <a:lnTo>
                  <a:pt x="380873" y="116027"/>
                </a:lnTo>
                <a:lnTo>
                  <a:pt x="203517" y="289915"/>
                </a:lnTo>
                <a:lnTo>
                  <a:pt x="128079" y="214439"/>
                </a:lnTo>
                <a:lnTo>
                  <a:pt x="88125" y="254406"/>
                </a:lnTo>
                <a:lnTo>
                  <a:pt x="203111" y="369455"/>
                </a:lnTo>
                <a:lnTo>
                  <a:pt x="420433" y="156400"/>
                </a:lnTo>
                <a:close/>
              </a:path>
              <a:path w="508634" h="509270">
                <a:moveTo>
                  <a:pt x="508533" y="0"/>
                </a:moveTo>
                <a:lnTo>
                  <a:pt x="452031" y="0"/>
                </a:lnTo>
                <a:lnTo>
                  <a:pt x="452031" y="56540"/>
                </a:lnTo>
                <a:lnTo>
                  <a:pt x="452031" y="452285"/>
                </a:lnTo>
                <a:lnTo>
                  <a:pt x="56502" y="452285"/>
                </a:lnTo>
                <a:lnTo>
                  <a:pt x="56502" y="56540"/>
                </a:lnTo>
                <a:lnTo>
                  <a:pt x="452031" y="56540"/>
                </a:lnTo>
                <a:lnTo>
                  <a:pt x="452031" y="0"/>
                </a:lnTo>
                <a:lnTo>
                  <a:pt x="0" y="0"/>
                </a:lnTo>
                <a:lnTo>
                  <a:pt x="0" y="508825"/>
                </a:lnTo>
                <a:lnTo>
                  <a:pt x="508533" y="508825"/>
                </a:lnTo>
                <a:lnTo>
                  <a:pt x="508533" y="452285"/>
                </a:lnTo>
                <a:lnTo>
                  <a:pt x="508533" y="56540"/>
                </a:lnTo>
                <a:lnTo>
                  <a:pt x="5085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Scenario</a:t>
            </a:r>
            <a:r>
              <a:rPr sz="3600" spc="-20" dirty="0"/>
              <a:t> </a:t>
            </a:r>
            <a:r>
              <a:rPr sz="3600" dirty="0"/>
              <a:t>2:</a:t>
            </a:r>
            <a:r>
              <a:rPr sz="3600" spc="-215" dirty="0"/>
              <a:t> </a:t>
            </a:r>
            <a:r>
              <a:rPr sz="3600" dirty="0"/>
              <a:t>Adult</a:t>
            </a:r>
            <a:r>
              <a:rPr sz="3600" spc="-210" dirty="0"/>
              <a:t> </a:t>
            </a:r>
            <a:r>
              <a:rPr sz="3600" dirty="0"/>
              <a:t>Asylee</a:t>
            </a:r>
            <a:r>
              <a:rPr sz="3600" spc="-20" dirty="0"/>
              <a:t> </a:t>
            </a:r>
            <a:r>
              <a:rPr sz="3600" dirty="0"/>
              <a:t>Whose </a:t>
            </a:r>
            <a:r>
              <a:rPr sz="3600" spc="-20" dirty="0"/>
              <a:t>Full </a:t>
            </a:r>
            <a:r>
              <a:rPr sz="3600" dirty="0"/>
              <a:t>Medicaid</a:t>
            </a:r>
            <a:r>
              <a:rPr sz="3600" spc="-55" dirty="0"/>
              <a:t> </a:t>
            </a:r>
            <a:r>
              <a:rPr sz="3600" dirty="0"/>
              <a:t>Coverage</a:t>
            </a:r>
            <a:r>
              <a:rPr sz="3600" spc="-20" dirty="0"/>
              <a:t> Ends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80466" y="1418716"/>
            <a:ext cx="11299825" cy="1325880"/>
          </a:xfrm>
          <a:custGeom>
            <a:avLst/>
            <a:gdLst/>
            <a:ahLst/>
            <a:cxnLst/>
            <a:rect l="l" t="t" r="r" b="b"/>
            <a:pathLst>
              <a:path w="11299825" h="1325880">
                <a:moveTo>
                  <a:pt x="11299317" y="0"/>
                </a:moveTo>
                <a:lnTo>
                  <a:pt x="0" y="0"/>
                </a:lnTo>
                <a:lnTo>
                  <a:pt x="0" y="1325626"/>
                </a:lnTo>
                <a:lnTo>
                  <a:pt x="11299317" y="1325626"/>
                </a:lnTo>
                <a:lnTo>
                  <a:pt x="11299317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4116" y="1412366"/>
            <a:ext cx="11312525" cy="1338580"/>
          </a:xfrm>
          <a:prstGeom prst="rect">
            <a:avLst/>
          </a:prstGeom>
          <a:ln w="3175">
            <a:solidFill>
              <a:srgbClr val="385622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1103630">
              <a:lnSpc>
                <a:spcPct val="100000"/>
              </a:lnSpc>
              <a:spcBef>
                <a:spcPts val="790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Fatima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42-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year-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old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who was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granted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asylum in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enrolled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Medicaid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in</a:t>
            </a:r>
            <a:endParaRPr sz="1600">
              <a:latin typeface="Arial"/>
              <a:cs typeface="Arial"/>
            </a:endParaRPr>
          </a:p>
          <a:p>
            <a:pPr marL="139001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since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2023.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pregnant.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2026,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State’s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file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records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verified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immigration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asylee.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4060" y="1701215"/>
            <a:ext cx="611505" cy="711835"/>
          </a:xfrm>
          <a:custGeom>
            <a:avLst/>
            <a:gdLst/>
            <a:ahLst/>
            <a:cxnLst/>
            <a:rect l="l" t="t" r="r" b="b"/>
            <a:pathLst>
              <a:path w="611505" h="711835">
                <a:moveTo>
                  <a:pt x="448957" y="204914"/>
                </a:moveTo>
                <a:lnTo>
                  <a:pt x="437946" y="167601"/>
                </a:lnTo>
                <a:lnTo>
                  <a:pt x="422732" y="157594"/>
                </a:lnTo>
                <a:lnTo>
                  <a:pt x="416267" y="151930"/>
                </a:lnTo>
                <a:lnTo>
                  <a:pt x="397383" y="118364"/>
                </a:lnTo>
                <a:lnTo>
                  <a:pt x="394601" y="108673"/>
                </a:lnTo>
                <a:lnTo>
                  <a:pt x="374142" y="124879"/>
                </a:lnTo>
                <a:lnTo>
                  <a:pt x="330619" y="153581"/>
                </a:lnTo>
                <a:lnTo>
                  <a:pt x="283133" y="175907"/>
                </a:lnTo>
                <a:lnTo>
                  <a:pt x="232321" y="190271"/>
                </a:lnTo>
                <a:lnTo>
                  <a:pt x="181597" y="199415"/>
                </a:lnTo>
                <a:lnTo>
                  <a:pt x="171881" y="202031"/>
                </a:lnTo>
                <a:lnTo>
                  <a:pt x="166497" y="204724"/>
                </a:lnTo>
                <a:lnTo>
                  <a:pt x="163690" y="212128"/>
                </a:lnTo>
                <a:lnTo>
                  <a:pt x="163309" y="221754"/>
                </a:lnTo>
                <a:lnTo>
                  <a:pt x="164528" y="231495"/>
                </a:lnTo>
                <a:lnTo>
                  <a:pt x="186080" y="286829"/>
                </a:lnTo>
                <a:lnTo>
                  <a:pt x="218071" y="324370"/>
                </a:lnTo>
                <a:lnTo>
                  <a:pt x="259067" y="348996"/>
                </a:lnTo>
                <a:lnTo>
                  <a:pt x="305676" y="357835"/>
                </a:lnTo>
                <a:lnTo>
                  <a:pt x="349910" y="349745"/>
                </a:lnTo>
                <a:lnTo>
                  <a:pt x="389115" y="327456"/>
                </a:lnTo>
                <a:lnTo>
                  <a:pt x="420522" y="293916"/>
                </a:lnTo>
                <a:lnTo>
                  <a:pt x="441388" y="252082"/>
                </a:lnTo>
                <a:lnTo>
                  <a:pt x="448957" y="204914"/>
                </a:lnTo>
                <a:close/>
              </a:path>
              <a:path w="611505" h="711835">
                <a:moveTo>
                  <a:pt x="505307" y="393484"/>
                </a:moveTo>
                <a:lnTo>
                  <a:pt x="501599" y="390537"/>
                </a:lnTo>
                <a:lnTo>
                  <a:pt x="492404" y="379945"/>
                </a:lnTo>
                <a:lnTo>
                  <a:pt x="480606" y="359092"/>
                </a:lnTo>
                <a:lnTo>
                  <a:pt x="469112" y="325335"/>
                </a:lnTo>
                <a:lnTo>
                  <a:pt x="469290" y="291058"/>
                </a:lnTo>
                <a:lnTo>
                  <a:pt x="488950" y="193332"/>
                </a:lnTo>
                <a:lnTo>
                  <a:pt x="494233" y="144322"/>
                </a:lnTo>
                <a:lnTo>
                  <a:pt x="484098" y="89230"/>
                </a:lnTo>
                <a:lnTo>
                  <a:pt x="454494" y="59448"/>
                </a:lnTo>
                <a:lnTo>
                  <a:pt x="440423" y="55765"/>
                </a:lnTo>
                <a:lnTo>
                  <a:pt x="424078" y="55930"/>
                </a:lnTo>
                <a:lnTo>
                  <a:pt x="404914" y="58788"/>
                </a:lnTo>
                <a:lnTo>
                  <a:pt x="401193" y="53200"/>
                </a:lnTo>
                <a:lnTo>
                  <a:pt x="388505" y="39522"/>
                </a:lnTo>
                <a:lnTo>
                  <a:pt x="364617" y="22352"/>
                </a:lnTo>
                <a:lnTo>
                  <a:pt x="327253" y="6286"/>
                </a:lnTo>
                <a:lnTo>
                  <a:pt x="289966" y="0"/>
                </a:lnTo>
                <a:lnTo>
                  <a:pt x="252526" y="1117"/>
                </a:lnTo>
                <a:lnTo>
                  <a:pt x="181495" y="24917"/>
                </a:lnTo>
                <a:lnTo>
                  <a:pt x="140106" y="70281"/>
                </a:lnTo>
                <a:lnTo>
                  <a:pt x="129667" y="108788"/>
                </a:lnTo>
                <a:lnTo>
                  <a:pt x="125806" y="165544"/>
                </a:lnTo>
                <a:lnTo>
                  <a:pt x="127063" y="225488"/>
                </a:lnTo>
                <a:lnTo>
                  <a:pt x="132422" y="323837"/>
                </a:lnTo>
                <a:lnTo>
                  <a:pt x="131152" y="356692"/>
                </a:lnTo>
                <a:lnTo>
                  <a:pt x="128435" y="370878"/>
                </a:lnTo>
                <a:lnTo>
                  <a:pt x="123952" y="384568"/>
                </a:lnTo>
                <a:lnTo>
                  <a:pt x="117767" y="397573"/>
                </a:lnTo>
                <a:lnTo>
                  <a:pt x="109943" y="409727"/>
                </a:lnTo>
                <a:lnTo>
                  <a:pt x="119405" y="410616"/>
                </a:lnTo>
                <a:lnTo>
                  <a:pt x="171805" y="408800"/>
                </a:lnTo>
                <a:lnTo>
                  <a:pt x="222770" y="383070"/>
                </a:lnTo>
                <a:lnTo>
                  <a:pt x="244919" y="364236"/>
                </a:lnTo>
                <a:lnTo>
                  <a:pt x="210807" y="343281"/>
                </a:lnTo>
                <a:lnTo>
                  <a:pt x="182638" y="315518"/>
                </a:lnTo>
                <a:lnTo>
                  <a:pt x="161404" y="282155"/>
                </a:lnTo>
                <a:lnTo>
                  <a:pt x="148056" y="244386"/>
                </a:lnTo>
                <a:lnTo>
                  <a:pt x="146253" y="236778"/>
                </a:lnTo>
                <a:lnTo>
                  <a:pt x="144475" y="223266"/>
                </a:lnTo>
                <a:lnTo>
                  <a:pt x="145427" y="207454"/>
                </a:lnTo>
                <a:lnTo>
                  <a:pt x="203365" y="175856"/>
                </a:lnTo>
                <a:lnTo>
                  <a:pt x="228079" y="171704"/>
                </a:lnTo>
                <a:lnTo>
                  <a:pt x="252387" y="165785"/>
                </a:lnTo>
                <a:lnTo>
                  <a:pt x="299466" y="148818"/>
                </a:lnTo>
                <a:lnTo>
                  <a:pt x="349034" y="119519"/>
                </a:lnTo>
                <a:lnTo>
                  <a:pt x="397979" y="80124"/>
                </a:lnTo>
                <a:lnTo>
                  <a:pt x="404025" y="80175"/>
                </a:lnTo>
                <a:lnTo>
                  <a:pt x="409130" y="85356"/>
                </a:lnTo>
                <a:lnTo>
                  <a:pt x="412661" y="100838"/>
                </a:lnTo>
                <a:lnTo>
                  <a:pt x="416128" y="112166"/>
                </a:lnTo>
                <a:lnTo>
                  <a:pt x="446900" y="149758"/>
                </a:lnTo>
                <a:lnTo>
                  <a:pt x="452361" y="154863"/>
                </a:lnTo>
                <a:lnTo>
                  <a:pt x="466966" y="193078"/>
                </a:lnTo>
                <a:lnTo>
                  <a:pt x="468058" y="204343"/>
                </a:lnTo>
                <a:lnTo>
                  <a:pt x="460235" y="254927"/>
                </a:lnTo>
                <a:lnTo>
                  <a:pt x="438835" y="300329"/>
                </a:lnTo>
                <a:lnTo>
                  <a:pt x="405587" y="337934"/>
                </a:lnTo>
                <a:lnTo>
                  <a:pt x="362216" y="365099"/>
                </a:lnTo>
                <a:lnTo>
                  <a:pt x="394703" y="391909"/>
                </a:lnTo>
                <a:lnTo>
                  <a:pt x="407403" y="401408"/>
                </a:lnTo>
                <a:lnTo>
                  <a:pt x="434784" y="408927"/>
                </a:lnTo>
                <a:lnTo>
                  <a:pt x="467106" y="405231"/>
                </a:lnTo>
                <a:lnTo>
                  <a:pt x="494042" y="397637"/>
                </a:lnTo>
                <a:lnTo>
                  <a:pt x="505307" y="393484"/>
                </a:lnTo>
                <a:close/>
              </a:path>
              <a:path w="611505" h="711835">
                <a:moveTo>
                  <a:pt x="611339" y="558533"/>
                </a:moveTo>
                <a:lnTo>
                  <a:pt x="593432" y="509790"/>
                </a:lnTo>
                <a:lnTo>
                  <a:pt x="547281" y="473659"/>
                </a:lnTo>
                <a:lnTo>
                  <a:pt x="510565" y="453885"/>
                </a:lnTo>
                <a:lnTo>
                  <a:pt x="471703" y="437692"/>
                </a:lnTo>
                <a:lnTo>
                  <a:pt x="431761" y="424738"/>
                </a:lnTo>
                <a:lnTo>
                  <a:pt x="369417" y="410540"/>
                </a:lnTo>
                <a:lnTo>
                  <a:pt x="305676" y="405625"/>
                </a:lnTo>
                <a:lnTo>
                  <a:pt x="273723" y="407238"/>
                </a:lnTo>
                <a:lnTo>
                  <a:pt x="210578" y="416814"/>
                </a:lnTo>
                <a:lnTo>
                  <a:pt x="140119" y="438099"/>
                </a:lnTo>
                <a:lnTo>
                  <a:pt x="101993" y="454723"/>
                </a:lnTo>
                <a:lnTo>
                  <a:pt x="65417" y="474510"/>
                </a:lnTo>
                <a:lnTo>
                  <a:pt x="30568" y="497370"/>
                </a:lnTo>
                <a:lnTo>
                  <a:pt x="2336" y="540956"/>
                </a:lnTo>
                <a:lnTo>
                  <a:pt x="0" y="558533"/>
                </a:lnTo>
                <a:lnTo>
                  <a:pt x="0" y="711454"/>
                </a:lnTo>
                <a:lnTo>
                  <a:pt x="611339" y="711454"/>
                </a:lnTo>
                <a:lnTo>
                  <a:pt x="611339" y="5585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0466" y="2837560"/>
            <a:ext cx="11299825" cy="1776730"/>
          </a:xfrm>
          <a:custGeom>
            <a:avLst/>
            <a:gdLst/>
            <a:ahLst/>
            <a:cxnLst/>
            <a:rect l="l" t="t" r="r" b="b"/>
            <a:pathLst>
              <a:path w="11299825" h="1776729">
                <a:moveTo>
                  <a:pt x="11299317" y="0"/>
                </a:moveTo>
                <a:lnTo>
                  <a:pt x="0" y="0"/>
                </a:lnTo>
                <a:lnTo>
                  <a:pt x="0" y="1776602"/>
                </a:lnTo>
                <a:lnTo>
                  <a:pt x="11299317" y="1776602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0466" y="2837560"/>
            <a:ext cx="11299825" cy="1776730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300"/>
              </a:spcBef>
            </a:pPr>
            <a:r>
              <a:rPr sz="1600" b="1" dirty="0">
                <a:latin typeface="Arial"/>
                <a:cs typeface="Arial"/>
              </a:rPr>
              <a:t>Redetermination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Process</a:t>
            </a:r>
            <a:endParaRPr sz="1600">
              <a:latin typeface="Arial"/>
              <a:cs typeface="Arial"/>
            </a:endParaRPr>
          </a:p>
          <a:p>
            <a:pPr marL="1383665" marR="594995" indent="-287020">
              <a:lnSpc>
                <a:spcPct val="100000"/>
              </a:lnSpc>
              <a:spcBef>
                <a:spcPts val="595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August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2026,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identifies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Fatima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potentially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affected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upcoming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H.R.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policy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change </a:t>
            </a:r>
            <a:r>
              <a:rPr sz="1600" dirty="0">
                <a:latin typeface="Arial"/>
                <a:cs typeface="Arial"/>
              </a:rPr>
              <a:t>because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submits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data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verification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request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Hub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confirms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sends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Fatima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request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information.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Fatima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confirms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not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adjusted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LPR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0466" y="4707242"/>
            <a:ext cx="11299825" cy="1843405"/>
          </a:xfrm>
          <a:custGeom>
            <a:avLst/>
            <a:gdLst/>
            <a:ahLst/>
            <a:cxnLst/>
            <a:rect l="l" t="t" r="r" b="b"/>
            <a:pathLst>
              <a:path w="11299825" h="1843404">
                <a:moveTo>
                  <a:pt x="11299317" y="0"/>
                </a:moveTo>
                <a:lnTo>
                  <a:pt x="0" y="0"/>
                </a:lnTo>
                <a:lnTo>
                  <a:pt x="0" y="1842897"/>
                </a:lnTo>
                <a:lnTo>
                  <a:pt x="11299317" y="1842897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80466" y="4707242"/>
            <a:ext cx="11299825" cy="1843405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560"/>
              </a:spcBef>
            </a:pPr>
            <a:r>
              <a:rPr sz="1600" b="1" dirty="0">
                <a:latin typeface="Arial"/>
                <a:cs typeface="Arial"/>
              </a:rPr>
              <a:t>Consideration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of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All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Bases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and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evaluates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every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remaining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basis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eligibility.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Because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Fatima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adult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pregnant,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CHIPRA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214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option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does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apply,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other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eligibility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basis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applies.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provides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advance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notice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adverse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action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fair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hearing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rights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before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reducing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coverage.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Fatima’s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full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terminates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effective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October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1,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2026.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Emergency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Services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Only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coverage.</a:t>
            </a:r>
            <a:r>
              <a:rPr sz="1575" spc="-15" baseline="26455" dirty="0">
                <a:latin typeface="Arial"/>
                <a:cs typeface="Arial"/>
              </a:rPr>
              <a:t>1</a:t>
            </a:r>
            <a:endParaRPr sz="1575" baseline="26455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8316" y="3316745"/>
            <a:ext cx="773430" cy="779780"/>
            <a:chOff x="558316" y="3316745"/>
            <a:chExt cx="773430" cy="779780"/>
          </a:xfrm>
        </p:grpSpPr>
        <p:sp>
          <p:nvSpPr>
            <p:cNvPr id="11" name="object 11"/>
            <p:cNvSpPr/>
            <p:nvPr/>
          </p:nvSpPr>
          <p:spPr>
            <a:xfrm>
              <a:off x="558304" y="3316757"/>
              <a:ext cx="773430" cy="779780"/>
            </a:xfrm>
            <a:custGeom>
              <a:avLst/>
              <a:gdLst/>
              <a:ahLst/>
              <a:cxnLst/>
              <a:rect l="l" t="t" r="r" b="b"/>
              <a:pathLst>
                <a:path w="773430" h="779779">
                  <a:moveTo>
                    <a:pt x="452043" y="385381"/>
                  </a:moveTo>
                  <a:lnTo>
                    <a:pt x="449719" y="373507"/>
                  </a:lnTo>
                  <a:lnTo>
                    <a:pt x="443331" y="363943"/>
                  </a:lnTo>
                  <a:lnTo>
                    <a:pt x="433768" y="357555"/>
                  </a:lnTo>
                  <a:lnTo>
                    <a:pt x="421906" y="355231"/>
                  </a:lnTo>
                  <a:lnTo>
                    <a:pt x="395541" y="355231"/>
                  </a:lnTo>
                  <a:lnTo>
                    <a:pt x="395541" y="411759"/>
                  </a:lnTo>
                  <a:lnTo>
                    <a:pt x="395541" y="628484"/>
                  </a:lnTo>
                  <a:lnTo>
                    <a:pt x="56515" y="628484"/>
                  </a:lnTo>
                  <a:lnTo>
                    <a:pt x="56515" y="411759"/>
                  </a:lnTo>
                  <a:lnTo>
                    <a:pt x="395541" y="411759"/>
                  </a:lnTo>
                  <a:lnTo>
                    <a:pt x="395541" y="355231"/>
                  </a:lnTo>
                  <a:lnTo>
                    <a:pt x="30137" y="355231"/>
                  </a:lnTo>
                  <a:lnTo>
                    <a:pt x="18275" y="357555"/>
                  </a:lnTo>
                  <a:lnTo>
                    <a:pt x="8712" y="363943"/>
                  </a:lnTo>
                  <a:lnTo>
                    <a:pt x="2336" y="373507"/>
                  </a:lnTo>
                  <a:lnTo>
                    <a:pt x="0" y="385381"/>
                  </a:lnTo>
                  <a:lnTo>
                    <a:pt x="0" y="654862"/>
                  </a:lnTo>
                  <a:lnTo>
                    <a:pt x="2336" y="666724"/>
                  </a:lnTo>
                  <a:lnTo>
                    <a:pt x="8712" y="676300"/>
                  </a:lnTo>
                  <a:lnTo>
                    <a:pt x="18275" y="682688"/>
                  </a:lnTo>
                  <a:lnTo>
                    <a:pt x="30137" y="685012"/>
                  </a:lnTo>
                  <a:lnTo>
                    <a:pt x="178930" y="685012"/>
                  </a:lnTo>
                  <a:lnTo>
                    <a:pt x="178930" y="722706"/>
                  </a:lnTo>
                  <a:lnTo>
                    <a:pt x="113017" y="722706"/>
                  </a:lnTo>
                  <a:lnTo>
                    <a:pt x="113017" y="779246"/>
                  </a:lnTo>
                  <a:lnTo>
                    <a:pt x="339026" y="779246"/>
                  </a:lnTo>
                  <a:lnTo>
                    <a:pt x="339026" y="722706"/>
                  </a:lnTo>
                  <a:lnTo>
                    <a:pt x="273113" y="722706"/>
                  </a:lnTo>
                  <a:lnTo>
                    <a:pt x="273113" y="685012"/>
                  </a:lnTo>
                  <a:lnTo>
                    <a:pt x="421906" y="685012"/>
                  </a:lnTo>
                  <a:lnTo>
                    <a:pt x="433768" y="682688"/>
                  </a:lnTo>
                  <a:lnTo>
                    <a:pt x="443331" y="676300"/>
                  </a:lnTo>
                  <a:lnTo>
                    <a:pt x="449719" y="666724"/>
                  </a:lnTo>
                  <a:lnTo>
                    <a:pt x="452043" y="654862"/>
                  </a:lnTo>
                  <a:lnTo>
                    <a:pt x="452043" y="628484"/>
                  </a:lnTo>
                  <a:lnTo>
                    <a:pt x="452043" y="411759"/>
                  </a:lnTo>
                  <a:lnTo>
                    <a:pt x="452043" y="385381"/>
                  </a:lnTo>
                  <a:close/>
                </a:path>
                <a:path w="773430" h="779779">
                  <a:moveTo>
                    <a:pt x="773176" y="218592"/>
                  </a:moveTo>
                  <a:lnTo>
                    <a:pt x="767676" y="186372"/>
                  </a:lnTo>
                  <a:lnTo>
                    <a:pt x="752462" y="158648"/>
                  </a:lnTo>
                  <a:lnTo>
                    <a:pt x="729475" y="137109"/>
                  </a:lnTo>
                  <a:lnTo>
                    <a:pt x="717613" y="131483"/>
                  </a:lnTo>
                  <a:lnTo>
                    <a:pt x="717613" y="217652"/>
                  </a:lnTo>
                  <a:lnTo>
                    <a:pt x="713600" y="234365"/>
                  </a:lnTo>
                  <a:lnTo>
                    <a:pt x="703834" y="248158"/>
                  </a:lnTo>
                  <a:lnTo>
                    <a:pt x="689673" y="257543"/>
                  </a:lnTo>
                  <a:lnTo>
                    <a:pt x="672414" y="260997"/>
                  </a:lnTo>
                  <a:lnTo>
                    <a:pt x="393649" y="260997"/>
                  </a:lnTo>
                  <a:lnTo>
                    <a:pt x="352463" y="240855"/>
                  </a:lnTo>
                  <a:lnTo>
                    <a:pt x="339090" y="203517"/>
                  </a:lnTo>
                  <a:lnTo>
                    <a:pt x="339001" y="200406"/>
                  </a:lnTo>
                  <a:lnTo>
                    <a:pt x="359791" y="157670"/>
                  </a:lnTo>
                  <a:lnTo>
                    <a:pt x="396481" y="144157"/>
                  </a:lnTo>
                  <a:lnTo>
                    <a:pt x="403072" y="144157"/>
                  </a:lnTo>
                  <a:lnTo>
                    <a:pt x="405892" y="145097"/>
                  </a:lnTo>
                  <a:lnTo>
                    <a:pt x="422846" y="147929"/>
                  </a:lnTo>
                  <a:lnTo>
                    <a:pt x="422846" y="144157"/>
                  </a:lnTo>
                  <a:lnTo>
                    <a:pt x="422846" y="129082"/>
                  </a:lnTo>
                  <a:lnTo>
                    <a:pt x="426720" y="105841"/>
                  </a:lnTo>
                  <a:lnTo>
                    <a:pt x="426783" y="105473"/>
                  </a:lnTo>
                  <a:lnTo>
                    <a:pt x="426897" y="104787"/>
                  </a:lnTo>
                  <a:lnTo>
                    <a:pt x="438264" y="83858"/>
                  </a:lnTo>
                  <a:lnTo>
                    <a:pt x="455828" y="67868"/>
                  </a:lnTo>
                  <a:lnTo>
                    <a:pt x="478409" y="58420"/>
                  </a:lnTo>
                  <a:lnTo>
                    <a:pt x="489712" y="56527"/>
                  </a:lnTo>
                  <a:lnTo>
                    <a:pt x="495363" y="56527"/>
                  </a:lnTo>
                  <a:lnTo>
                    <a:pt x="533031" y="67132"/>
                  </a:lnTo>
                  <a:lnTo>
                    <a:pt x="559396" y="96100"/>
                  </a:lnTo>
                  <a:lnTo>
                    <a:pt x="565048" y="107416"/>
                  </a:lnTo>
                  <a:lnTo>
                    <a:pt x="577291" y="102704"/>
                  </a:lnTo>
                  <a:lnTo>
                    <a:pt x="582942" y="100812"/>
                  </a:lnTo>
                  <a:lnTo>
                    <a:pt x="589534" y="99872"/>
                  </a:lnTo>
                  <a:lnTo>
                    <a:pt x="596125" y="99872"/>
                  </a:lnTo>
                  <a:lnTo>
                    <a:pt x="605129" y="100571"/>
                  </a:lnTo>
                  <a:lnTo>
                    <a:pt x="614286" y="102704"/>
                  </a:lnTo>
                  <a:lnTo>
                    <a:pt x="614083" y="102704"/>
                  </a:lnTo>
                  <a:lnTo>
                    <a:pt x="622084" y="105841"/>
                  </a:lnTo>
                  <a:lnTo>
                    <a:pt x="630034" y="110236"/>
                  </a:lnTo>
                  <a:lnTo>
                    <a:pt x="640207" y="119862"/>
                  </a:lnTo>
                  <a:lnTo>
                    <a:pt x="647928" y="131445"/>
                  </a:lnTo>
                  <a:lnTo>
                    <a:pt x="652703" y="144157"/>
                  </a:lnTo>
                  <a:lnTo>
                    <a:pt x="652805" y="144424"/>
                  </a:lnTo>
                  <a:lnTo>
                    <a:pt x="654443" y="157670"/>
                  </a:lnTo>
                  <a:lnTo>
                    <a:pt x="654519" y="173367"/>
                  </a:lnTo>
                  <a:lnTo>
                    <a:pt x="673354" y="173367"/>
                  </a:lnTo>
                  <a:lnTo>
                    <a:pt x="690600" y="176847"/>
                  </a:lnTo>
                  <a:lnTo>
                    <a:pt x="704697" y="186372"/>
                  </a:lnTo>
                  <a:lnTo>
                    <a:pt x="714133" y="200406"/>
                  </a:lnTo>
                  <a:lnTo>
                    <a:pt x="717613" y="217652"/>
                  </a:lnTo>
                  <a:lnTo>
                    <a:pt x="717613" y="131483"/>
                  </a:lnTo>
                  <a:lnTo>
                    <a:pt x="700659" y="123431"/>
                  </a:lnTo>
                  <a:lnTo>
                    <a:pt x="692073" y="99872"/>
                  </a:lnTo>
                  <a:lnTo>
                    <a:pt x="689406" y="92532"/>
                  </a:lnTo>
                  <a:lnTo>
                    <a:pt x="668642" y="67868"/>
                  </a:lnTo>
                  <a:lnTo>
                    <a:pt x="612609" y="46164"/>
                  </a:lnTo>
                  <a:lnTo>
                    <a:pt x="607428" y="45224"/>
                  </a:lnTo>
                  <a:lnTo>
                    <a:pt x="602716" y="45224"/>
                  </a:lnTo>
                  <a:lnTo>
                    <a:pt x="597065" y="46164"/>
                  </a:lnTo>
                  <a:lnTo>
                    <a:pt x="592366" y="46164"/>
                  </a:lnTo>
                  <a:lnTo>
                    <a:pt x="573227" y="27025"/>
                  </a:lnTo>
                  <a:lnTo>
                    <a:pt x="550214" y="12484"/>
                  </a:lnTo>
                  <a:lnTo>
                    <a:pt x="524027" y="3238"/>
                  </a:lnTo>
                  <a:lnTo>
                    <a:pt x="495363" y="0"/>
                  </a:lnTo>
                  <a:lnTo>
                    <a:pt x="454406" y="6858"/>
                  </a:lnTo>
                  <a:lnTo>
                    <a:pt x="419201" y="25908"/>
                  </a:lnTo>
                  <a:lnTo>
                    <a:pt x="391934" y="54851"/>
                  </a:lnTo>
                  <a:lnTo>
                    <a:pt x="374815" y="91389"/>
                  </a:lnTo>
                  <a:lnTo>
                    <a:pt x="338150" y="105473"/>
                  </a:lnTo>
                  <a:lnTo>
                    <a:pt x="308902" y="130492"/>
                  </a:lnTo>
                  <a:lnTo>
                    <a:pt x="289534" y="164007"/>
                  </a:lnTo>
                  <a:lnTo>
                    <a:pt x="282524" y="203517"/>
                  </a:lnTo>
                  <a:lnTo>
                    <a:pt x="291439" y="247967"/>
                  </a:lnTo>
                  <a:lnTo>
                    <a:pt x="315722" y="284200"/>
                  </a:lnTo>
                  <a:lnTo>
                    <a:pt x="351663" y="308597"/>
                  </a:lnTo>
                  <a:lnTo>
                    <a:pt x="395541" y="317538"/>
                  </a:lnTo>
                  <a:lnTo>
                    <a:pt x="678053" y="317538"/>
                  </a:lnTo>
                  <a:lnTo>
                    <a:pt x="715962" y="309765"/>
                  </a:lnTo>
                  <a:lnTo>
                    <a:pt x="746099" y="288556"/>
                  </a:lnTo>
                  <a:lnTo>
                    <a:pt x="763536" y="260997"/>
                  </a:lnTo>
                  <a:lnTo>
                    <a:pt x="765987" y="257111"/>
                  </a:lnTo>
                  <a:lnTo>
                    <a:pt x="773176" y="218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4613" y="3671976"/>
              <a:ext cx="165814" cy="2091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355" y="3425104"/>
              <a:ext cx="165814" cy="209181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690156" y="5356161"/>
            <a:ext cx="508634" cy="509270"/>
          </a:xfrm>
          <a:custGeom>
            <a:avLst/>
            <a:gdLst/>
            <a:ahLst/>
            <a:cxnLst/>
            <a:rect l="l" t="t" r="r" b="b"/>
            <a:pathLst>
              <a:path w="508634" h="509270">
                <a:moveTo>
                  <a:pt x="396900" y="153758"/>
                </a:moveTo>
                <a:lnTo>
                  <a:pt x="357289" y="113449"/>
                </a:lnTo>
                <a:lnTo>
                  <a:pt x="254342" y="214706"/>
                </a:lnTo>
                <a:lnTo>
                  <a:pt x="151396" y="113449"/>
                </a:lnTo>
                <a:lnTo>
                  <a:pt x="111785" y="153758"/>
                </a:lnTo>
                <a:lnTo>
                  <a:pt x="214045" y="254355"/>
                </a:lnTo>
                <a:lnTo>
                  <a:pt x="111785" y="354952"/>
                </a:lnTo>
                <a:lnTo>
                  <a:pt x="151396" y="395262"/>
                </a:lnTo>
                <a:lnTo>
                  <a:pt x="254342" y="293992"/>
                </a:lnTo>
                <a:lnTo>
                  <a:pt x="357289" y="395262"/>
                </a:lnTo>
                <a:lnTo>
                  <a:pt x="396900" y="354952"/>
                </a:lnTo>
                <a:lnTo>
                  <a:pt x="294627" y="254355"/>
                </a:lnTo>
                <a:lnTo>
                  <a:pt x="396900" y="153758"/>
                </a:lnTo>
                <a:close/>
              </a:path>
              <a:path w="508634" h="509270">
                <a:moveTo>
                  <a:pt x="508533" y="0"/>
                </a:moveTo>
                <a:lnTo>
                  <a:pt x="452031" y="0"/>
                </a:lnTo>
                <a:lnTo>
                  <a:pt x="452031" y="56540"/>
                </a:lnTo>
                <a:lnTo>
                  <a:pt x="452031" y="452285"/>
                </a:lnTo>
                <a:lnTo>
                  <a:pt x="56502" y="452285"/>
                </a:lnTo>
                <a:lnTo>
                  <a:pt x="56502" y="56540"/>
                </a:lnTo>
                <a:lnTo>
                  <a:pt x="452031" y="56540"/>
                </a:lnTo>
                <a:lnTo>
                  <a:pt x="452031" y="0"/>
                </a:lnTo>
                <a:lnTo>
                  <a:pt x="0" y="0"/>
                </a:lnTo>
                <a:lnTo>
                  <a:pt x="0" y="508825"/>
                </a:lnTo>
                <a:lnTo>
                  <a:pt x="508533" y="508825"/>
                </a:lnTo>
                <a:lnTo>
                  <a:pt x="508533" y="452285"/>
                </a:lnTo>
                <a:lnTo>
                  <a:pt x="508533" y="56540"/>
                </a:lnTo>
                <a:lnTo>
                  <a:pt x="5085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3730" y="6579819"/>
            <a:ext cx="10600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baseline="24305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Per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federal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law,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states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must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provide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emergency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Medicaid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coverage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individuals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who,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but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their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immigration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status,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would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qualify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full-</a:t>
            </a:r>
            <a:r>
              <a:rPr sz="1200" dirty="0">
                <a:latin typeface="Arial"/>
                <a:cs typeface="Arial"/>
              </a:rPr>
              <a:t>scope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Medicaid.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Scenario</a:t>
            </a:r>
            <a:r>
              <a:rPr sz="3600" spc="-25" dirty="0"/>
              <a:t> </a:t>
            </a:r>
            <a:r>
              <a:rPr sz="3600" dirty="0"/>
              <a:t>3:</a:t>
            </a:r>
            <a:r>
              <a:rPr sz="3600" spc="-10" dirty="0"/>
              <a:t> </a:t>
            </a:r>
            <a:r>
              <a:rPr sz="3600" dirty="0"/>
              <a:t>Child</a:t>
            </a:r>
            <a:r>
              <a:rPr sz="3600" spc="-10" dirty="0"/>
              <a:t> </a:t>
            </a:r>
            <a:r>
              <a:rPr sz="3600" dirty="0"/>
              <a:t>Eligible</a:t>
            </a:r>
            <a:r>
              <a:rPr sz="3600" spc="-30" dirty="0"/>
              <a:t> </a:t>
            </a:r>
            <a:r>
              <a:rPr sz="3600" dirty="0"/>
              <a:t>Under</a:t>
            </a:r>
            <a:r>
              <a:rPr sz="3600" spc="-25" dirty="0"/>
              <a:t> </a:t>
            </a:r>
            <a:r>
              <a:rPr sz="3600" spc="-10" dirty="0"/>
              <a:t>CHIPRA-</a:t>
            </a:r>
            <a:r>
              <a:rPr sz="3600" spc="-25" dirty="0"/>
              <a:t>214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82549" y="1488313"/>
            <a:ext cx="11299825" cy="1525270"/>
          </a:xfrm>
          <a:custGeom>
            <a:avLst/>
            <a:gdLst/>
            <a:ahLst/>
            <a:cxnLst/>
            <a:rect l="l" t="t" r="r" b="b"/>
            <a:pathLst>
              <a:path w="11299825" h="1525270">
                <a:moveTo>
                  <a:pt x="11299317" y="0"/>
                </a:moveTo>
                <a:lnTo>
                  <a:pt x="0" y="0"/>
                </a:lnTo>
                <a:lnTo>
                  <a:pt x="0" y="1525269"/>
                </a:lnTo>
                <a:lnTo>
                  <a:pt x="11299317" y="1525269"/>
                </a:lnTo>
                <a:lnTo>
                  <a:pt x="11299317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6199" y="1481963"/>
            <a:ext cx="11312525" cy="1537970"/>
          </a:xfrm>
          <a:prstGeom prst="rect">
            <a:avLst/>
          </a:prstGeom>
          <a:ln w="3175">
            <a:solidFill>
              <a:srgbClr val="385622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95"/>
              </a:spcBef>
            </a:pPr>
            <a:endParaRPr sz="1600">
              <a:latin typeface="Times New Roman"/>
              <a:cs typeface="Times New Roman"/>
            </a:endParaRPr>
          </a:p>
          <a:p>
            <a:pPr marL="1103630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2026,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10-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year-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old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paroled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U.S.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least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2024.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enrolled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CHIP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benefits.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7972" y="1933854"/>
            <a:ext cx="497205" cy="644525"/>
            <a:chOff x="677972" y="1933854"/>
            <a:chExt cx="497205" cy="644525"/>
          </a:xfrm>
        </p:grpSpPr>
        <p:sp>
          <p:nvSpPr>
            <p:cNvPr id="6" name="object 6"/>
            <p:cNvSpPr/>
            <p:nvPr/>
          </p:nvSpPr>
          <p:spPr>
            <a:xfrm>
              <a:off x="677972" y="2310285"/>
              <a:ext cx="497205" cy="267970"/>
            </a:xfrm>
            <a:custGeom>
              <a:avLst/>
              <a:gdLst/>
              <a:ahLst/>
              <a:cxnLst/>
              <a:rect l="l" t="t" r="r" b="b"/>
              <a:pathLst>
                <a:path w="497205" h="267969">
                  <a:moveTo>
                    <a:pt x="248353" y="0"/>
                  </a:moveTo>
                  <a:lnTo>
                    <a:pt x="196333" y="5399"/>
                  </a:lnTo>
                  <a:lnTo>
                    <a:pt x="145860" y="19114"/>
                  </a:lnTo>
                  <a:lnTo>
                    <a:pt x="81891" y="49665"/>
                  </a:lnTo>
                  <a:lnTo>
                    <a:pt x="24835" y="91750"/>
                  </a:lnTo>
                  <a:lnTo>
                    <a:pt x="1610" y="136014"/>
                  </a:lnTo>
                  <a:lnTo>
                    <a:pt x="0" y="152917"/>
                  </a:lnTo>
                  <a:lnTo>
                    <a:pt x="0" y="267605"/>
                  </a:lnTo>
                  <a:lnTo>
                    <a:pt x="238801" y="267605"/>
                  </a:lnTo>
                  <a:lnTo>
                    <a:pt x="238801" y="78083"/>
                  </a:lnTo>
                  <a:lnTo>
                    <a:pt x="144069" y="124014"/>
                  </a:lnTo>
                  <a:lnTo>
                    <a:pt x="138919" y="123369"/>
                  </a:lnTo>
                  <a:lnTo>
                    <a:pt x="134636" y="120278"/>
                  </a:lnTo>
                  <a:lnTo>
                    <a:pt x="133267" y="116941"/>
                  </a:lnTo>
                  <a:lnTo>
                    <a:pt x="145573" y="39662"/>
                  </a:lnTo>
                  <a:lnTo>
                    <a:pt x="189035" y="26569"/>
                  </a:lnTo>
                  <a:lnTo>
                    <a:pt x="208389" y="46700"/>
                  </a:lnTo>
                  <a:lnTo>
                    <a:pt x="233098" y="57469"/>
                  </a:lnTo>
                  <a:lnTo>
                    <a:pt x="260040" y="58182"/>
                  </a:lnTo>
                  <a:lnTo>
                    <a:pt x="286092" y="48145"/>
                  </a:lnTo>
                  <a:lnTo>
                    <a:pt x="298258" y="38339"/>
                  </a:lnTo>
                  <a:lnTo>
                    <a:pt x="307958" y="26091"/>
                  </a:lnTo>
                  <a:lnTo>
                    <a:pt x="351134" y="39662"/>
                  </a:lnTo>
                  <a:lnTo>
                    <a:pt x="363536" y="116941"/>
                  </a:lnTo>
                  <a:lnTo>
                    <a:pt x="362166" y="120279"/>
                  </a:lnTo>
                  <a:lnTo>
                    <a:pt x="356021" y="124006"/>
                  </a:lnTo>
                  <a:lnTo>
                    <a:pt x="350179" y="123098"/>
                  </a:lnTo>
                  <a:lnTo>
                    <a:pt x="257906" y="78083"/>
                  </a:lnTo>
                  <a:lnTo>
                    <a:pt x="257906" y="267605"/>
                  </a:lnTo>
                  <a:lnTo>
                    <a:pt x="496707" y="267605"/>
                  </a:lnTo>
                  <a:lnTo>
                    <a:pt x="496707" y="152917"/>
                  </a:lnTo>
                  <a:lnTo>
                    <a:pt x="495097" y="136015"/>
                  </a:lnTo>
                  <a:lnTo>
                    <a:pt x="471872" y="91750"/>
                  </a:lnTo>
                  <a:lnTo>
                    <a:pt x="415449" y="48611"/>
                  </a:lnTo>
                  <a:lnTo>
                    <a:pt x="350847" y="19114"/>
                  </a:lnTo>
                  <a:lnTo>
                    <a:pt x="300454" y="4978"/>
                  </a:lnTo>
                  <a:lnTo>
                    <a:pt x="274541" y="1330"/>
                  </a:lnTo>
                  <a:lnTo>
                    <a:pt x="248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271" y="2085210"/>
              <a:ext cx="198492" cy="18538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20359" y="1933854"/>
              <a:ext cx="412750" cy="405130"/>
            </a:xfrm>
            <a:custGeom>
              <a:avLst/>
              <a:gdLst/>
              <a:ahLst/>
              <a:cxnLst/>
              <a:rect l="l" t="t" r="r" b="b"/>
              <a:pathLst>
                <a:path w="412750" h="405130">
                  <a:moveTo>
                    <a:pt x="196175" y="0"/>
                  </a:moveTo>
                  <a:lnTo>
                    <a:pt x="152275" y="8282"/>
                  </a:lnTo>
                  <a:lnTo>
                    <a:pt x="113200" y="26874"/>
                  </a:lnTo>
                  <a:lnTo>
                    <a:pt x="80392" y="54230"/>
                  </a:lnTo>
                  <a:lnTo>
                    <a:pt x="55298" y="88806"/>
                  </a:lnTo>
                  <a:lnTo>
                    <a:pt x="39362" y="129055"/>
                  </a:lnTo>
                  <a:lnTo>
                    <a:pt x="34029" y="174484"/>
                  </a:lnTo>
                  <a:lnTo>
                    <a:pt x="34444" y="206498"/>
                  </a:lnTo>
                  <a:lnTo>
                    <a:pt x="36796" y="225709"/>
                  </a:lnTo>
                  <a:lnTo>
                    <a:pt x="41060" y="244586"/>
                  </a:lnTo>
                  <a:lnTo>
                    <a:pt x="47211" y="262985"/>
                  </a:lnTo>
                  <a:lnTo>
                    <a:pt x="39493" y="271355"/>
                  </a:lnTo>
                  <a:lnTo>
                    <a:pt x="35713" y="281675"/>
                  </a:lnTo>
                  <a:lnTo>
                    <a:pt x="36078" y="292660"/>
                  </a:lnTo>
                  <a:lnTo>
                    <a:pt x="40795" y="303023"/>
                  </a:lnTo>
                  <a:lnTo>
                    <a:pt x="43446" y="306686"/>
                  </a:lnTo>
                  <a:lnTo>
                    <a:pt x="46916" y="309665"/>
                  </a:lnTo>
                  <a:lnTo>
                    <a:pt x="50936" y="311728"/>
                  </a:lnTo>
                  <a:lnTo>
                    <a:pt x="49405" y="328447"/>
                  </a:lnTo>
                  <a:lnTo>
                    <a:pt x="29859" y="368430"/>
                  </a:lnTo>
                  <a:lnTo>
                    <a:pt x="2173" y="387175"/>
                  </a:lnTo>
                  <a:lnTo>
                    <a:pt x="0" y="392822"/>
                  </a:lnTo>
                  <a:lnTo>
                    <a:pt x="3446" y="400579"/>
                  </a:lnTo>
                  <a:lnTo>
                    <a:pt x="6129" y="402658"/>
                  </a:lnTo>
                  <a:lnTo>
                    <a:pt x="28534" y="405001"/>
                  </a:lnTo>
                  <a:lnTo>
                    <a:pt x="45706" y="404893"/>
                  </a:lnTo>
                  <a:lnTo>
                    <a:pt x="84533" y="392308"/>
                  </a:lnTo>
                  <a:lnTo>
                    <a:pt x="101073" y="358509"/>
                  </a:lnTo>
                  <a:lnTo>
                    <a:pt x="100463" y="347191"/>
                  </a:lnTo>
                  <a:lnTo>
                    <a:pt x="97681" y="336205"/>
                  </a:lnTo>
                  <a:lnTo>
                    <a:pt x="89399" y="318856"/>
                  </a:lnTo>
                  <a:lnTo>
                    <a:pt x="87353" y="311274"/>
                  </a:lnTo>
                  <a:lnTo>
                    <a:pt x="86756" y="303508"/>
                  </a:lnTo>
                  <a:lnTo>
                    <a:pt x="92663" y="287747"/>
                  </a:lnTo>
                  <a:lnTo>
                    <a:pt x="92806" y="279177"/>
                  </a:lnTo>
                  <a:lnTo>
                    <a:pt x="90283" y="272352"/>
                  </a:lnTo>
                  <a:lnTo>
                    <a:pt x="85610" y="267095"/>
                  </a:lnTo>
                  <a:lnTo>
                    <a:pt x="92817" y="247846"/>
                  </a:lnTo>
                  <a:lnTo>
                    <a:pt x="97792" y="227967"/>
                  </a:lnTo>
                  <a:lnTo>
                    <a:pt x="100497" y="207653"/>
                  </a:lnTo>
                  <a:lnTo>
                    <a:pt x="100893" y="172573"/>
                  </a:lnTo>
                  <a:lnTo>
                    <a:pt x="125963" y="169476"/>
                  </a:lnTo>
                  <a:lnTo>
                    <a:pt x="146349" y="160698"/>
                  </a:lnTo>
                  <a:lnTo>
                    <a:pt x="161488" y="147010"/>
                  </a:lnTo>
                  <a:lnTo>
                    <a:pt x="170814" y="129183"/>
                  </a:lnTo>
                  <a:lnTo>
                    <a:pt x="180367" y="96688"/>
                  </a:lnTo>
                  <a:lnTo>
                    <a:pt x="192116" y="129565"/>
                  </a:lnTo>
                  <a:lnTo>
                    <a:pt x="215426" y="160838"/>
                  </a:lnTo>
                  <a:lnTo>
                    <a:pt x="252580" y="172669"/>
                  </a:lnTo>
                  <a:lnTo>
                    <a:pt x="312472" y="172669"/>
                  </a:lnTo>
                  <a:lnTo>
                    <a:pt x="312852" y="207778"/>
                  </a:lnTo>
                  <a:lnTo>
                    <a:pt x="315567" y="228215"/>
                  </a:lnTo>
                  <a:lnTo>
                    <a:pt x="320579" y="248212"/>
                  </a:lnTo>
                  <a:lnTo>
                    <a:pt x="327851" y="267573"/>
                  </a:lnTo>
                  <a:lnTo>
                    <a:pt x="323234" y="272861"/>
                  </a:lnTo>
                  <a:lnTo>
                    <a:pt x="320718" y="279663"/>
                  </a:lnTo>
                  <a:lnTo>
                    <a:pt x="321355" y="294047"/>
                  </a:lnTo>
                  <a:lnTo>
                    <a:pt x="326704" y="303986"/>
                  </a:lnTo>
                  <a:lnTo>
                    <a:pt x="326139" y="311760"/>
                  </a:lnTo>
                  <a:lnTo>
                    <a:pt x="324101" y="319350"/>
                  </a:lnTo>
                  <a:lnTo>
                    <a:pt x="315780" y="336683"/>
                  </a:lnTo>
                  <a:lnTo>
                    <a:pt x="312997" y="347669"/>
                  </a:lnTo>
                  <a:lnTo>
                    <a:pt x="322403" y="386448"/>
                  </a:lnTo>
                  <a:lnTo>
                    <a:pt x="356907" y="403657"/>
                  </a:lnTo>
                  <a:lnTo>
                    <a:pt x="367349" y="404960"/>
                  </a:lnTo>
                  <a:lnTo>
                    <a:pt x="397207" y="404042"/>
                  </a:lnTo>
                  <a:lnTo>
                    <a:pt x="408804" y="402315"/>
                  </a:lnTo>
                  <a:lnTo>
                    <a:pt x="412307" y="397385"/>
                  </a:lnTo>
                  <a:lnTo>
                    <a:pt x="410898" y="389023"/>
                  </a:lnTo>
                  <a:lnTo>
                    <a:pt x="408820" y="386331"/>
                  </a:lnTo>
                  <a:lnTo>
                    <a:pt x="405796" y="385033"/>
                  </a:lnTo>
                  <a:lnTo>
                    <a:pt x="393528" y="377781"/>
                  </a:lnTo>
                  <a:lnTo>
                    <a:pt x="367587" y="344701"/>
                  </a:lnTo>
                  <a:lnTo>
                    <a:pt x="361951" y="311728"/>
                  </a:lnTo>
                  <a:lnTo>
                    <a:pt x="370849" y="304631"/>
                  </a:lnTo>
                  <a:lnTo>
                    <a:pt x="376152" y="295004"/>
                  </a:lnTo>
                  <a:lnTo>
                    <a:pt x="365677" y="262985"/>
                  </a:lnTo>
                  <a:lnTo>
                    <a:pt x="371801" y="244580"/>
                  </a:lnTo>
                  <a:lnTo>
                    <a:pt x="376056" y="225703"/>
                  </a:lnTo>
                  <a:lnTo>
                    <a:pt x="378416" y="206496"/>
                  </a:lnTo>
                  <a:lnTo>
                    <a:pt x="378859" y="169993"/>
                  </a:lnTo>
                  <a:lnTo>
                    <a:pt x="368886" y="116655"/>
                  </a:lnTo>
                  <a:lnTo>
                    <a:pt x="349245" y="76613"/>
                  </a:lnTo>
                  <a:lnTo>
                    <a:pt x="320424" y="43383"/>
                  </a:lnTo>
                  <a:lnTo>
                    <a:pt x="284152" y="18508"/>
                  </a:lnTo>
                  <a:lnTo>
                    <a:pt x="242159" y="3532"/>
                  </a:lnTo>
                  <a:lnTo>
                    <a:pt x="196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80466" y="3237102"/>
            <a:ext cx="11299825" cy="1562100"/>
          </a:xfrm>
          <a:custGeom>
            <a:avLst/>
            <a:gdLst/>
            <a:ahLst/>
            <a:cxnLst/>
            <a:rect l="l" t="t" r="r" b="b"/>
            <a:pathLst>
              <a:path w="11299825" h="1562100">
                <a:moveTo>
                  <a:pt x="11299317" y="0"/>
                </a:moveTo>
                <a:lnTo>
                  <a:pt x="0" y="0"/>
                </a:lnTo>
                <a:lnTo>
                  <a:pt x="0" y="1561973"/>
                </a:lnTo>
                <a:lnTo>
                  <a:pt x="11299317" y="1561973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0466" y="3237102"/>
            <a:ext cx="11299825" cy="1562100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715"/>
              </a:spcBef>
            </a:pPr>
            <a:r>
              <a:rPr sz="1600" b="1" dirty="0">
                <a:latin typeface="Arial"/>
                <a:cs typeface="Arial"/>
              </a:rPr>
              <a:t>Redetermination</a:t>
            </a:r>
            <a:r>
              <a:rPr sz="1600" b="1" spc="-9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Process</a:t>
            </a:r>
            <a:endParaRPr sz="1600">
              <a:latin typeface="Arial"/>
              <a:cs typeface="Arial"/>
            </a:endParaRPr>
          </a:p>
          <a:p>
            <a:pPr marL="1383665" marR="56959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August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identifies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Sofia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potentially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affected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upcoming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H.R.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policy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change </a:t>
            </a:r>
            <a:r>
              <a:rPr sz="1600" dirty="0">
                <a:latin typeface="Arial"/>
                <a:cs typeface="Arial"/>
              </a:rPr>
              <a:t>because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status,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State’s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redetermination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must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consider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all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bases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eligibility,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including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dirty="0">
                <a:latin typeface="Arial"/>
                <a:cs typeface="Arial"/>
              </a:rPr>
              <a:t>CHIPRA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214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option.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checks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Hub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confirms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parolee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0466" y="5005209"/>
            <a:ext cx="11299825" cy="1562100"/>
          </a:xfrm>
          <a:custGeom>
            <a:avLst/>
            <a:gdLst/>
            <a:ahLst/>
            <a:cxnLst/>
            <a:rect l="l" t="t" r="r" b="b"/>
            <a:pathLst>
              <a:path w="11299825" h="1562100">
                <a:moveTo>
                  <a:pt x="11299317" y="0"/>
                </a:moveTo>
                <a:lnTo>
                  <a:pt x="0" y="0"/>
                </a:lnTo>
                <a:lnTo>
                  <a:pt x="0" y="1561973"/>
                </a:lnTo>
                <a:lnTo>
                  <a:pt x="11299317" y="1561973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80466" y="5005209"/>
            <a:ext cx="11299825" cy="1562100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415"/>
              </a:spcBef>
            </a:pPr>
            <a:r>
              <a:rPr sz="1600" b="1" spc="-10" dirty="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Because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Sofia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lawfully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residing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child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age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19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elected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CHIPRA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214,</a:t>
            </a:r>
            <a:r>
              <a:rPr sz="1600" spc="-10" dirty="0">
                <a:latin typeface="Arial"/>
                <a:cs typeface="Arial"/>
              </a:rPr>
              <a:t> Sofia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continues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 full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CHIP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benefits.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Sofia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retains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full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CHIP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October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2026.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notify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Sofia’s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family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continues.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0544" y="3627006"/>
            <a:ext cx="773430" cy="779780"/>
            <a:chOff x="550544" y="3627006"/>
            <a:chExt cx="773430" cy="779780"/>
          </a:xfrm>
        </p:grpSpPr>
        <p:sp>
          <p:nvSpPr>
            <p:cNvPr id="14" name="object 14"/>
            <p:cNvSpPr/>
            <p:nvPr/>
          </p:nvSpPr>
          <p:spPr>
            <a:xfrm>
              <a:off x="550532" y="3627018"/>
              <a:ext cx="773430" cy="779780"/>
            </a:xfrm>
            <a:custGeom>
              <a:avLst/>
              <a:gdLst/>
              <a:ahLst/>
              <a:cxnLst/>
              <a:rect l="l" t="t" r="r" b="b"/>
              <a:pathLst>
                <a:path w="773430" h="779779">
                  <a:moveTo>
                    <a:pt x="452043" y="385381"/>
                  </a:moveTo>
                  <a:lnTo>
                    <a:pt x="449719" y="373507"/>
                  </a:lnTo>
                  <a:lnTo>
                    <a:pt x="443331" y="363943"/>
                  </a:lnTo>
                  <a:lnTo>
                    <a:pt x="433768" y="357555"/>
                  </a:lnTo>
                  <a:lnTo>
                    <a:pt x="421906" y="355231"/>
                  </a:lnTo>
                  <a:lnTo>
                    <a:pt x="395541" y="355231"/>
                  </a:lnTo>
                  <a:lnTo>
                    <a:pt x="395541" y="411759"/>
                  </a:lnTo>
                  <a:lnTo>
                    <a:pt x="395541" y="628484"/>
                  </a:lnTo>
                  <a:lnTo>
                    <a:pt x="56515" y="628484"/>
                  </a:lnTo>
                  <a:lnTo>
                    <a:pt x="56515" y="411759"/>
                  </a:lnTo>
                  <a:lnTo>
                    <a:pt x="395541" y="411759"/>
                  </a:lnTo>
                  <a:lnTo>
                    <a:pt x="395541" y="355231"/>
                  </a:lnTo>
                  <a:lnTo>
                    <a:pt x="30137" y="355231"/>
                  </a:lnTo>
                  <a:lnTo>
                    <a:pt x="18275" y="357555"/>
                  </a:lnTo>
                  <a:lnTo>
                    <a:pt x="8712" y="363943"/>
                  </a:lnTo>
                  <a:lnTo>
                    <a:pt x="2336" y="373507"/>
                  </a:lnTo>
                  <a:lnTo>
                    <a:pt x="0" y="385381"/>
                  </a:lnTo>
                  <a:lnTo>
                    <a:pt x="0" y="654862"/>
                  </a:lnTo>
                  <a:lnTo>
                    <a:pt x="2336" y="666724"/>
                  </a:lnTo>
                  <a:lnTo>
                    <a:pt x="8712" y="676300"/>
                  </a:lnTo>
                  <a:lnTo>
                    <a:pt x="18275" y="682688"/>
                  </a:lnTo>
                  <a:lnTo>
                    <a:pt x="30137" y="685012"/>
                  </a:lnTo>
                  <a:lnTo>
                    <a:pt x="178930" y="685012"/>
                  </a:lnTo>
                  <a:lnTo>
                    <a:pt x="178930" y="722706"/>
                  </a:lnTo>
                  <a:lnTo>
                    <a:pt x="113017" y="722706"/>
                  </a:lnTo>
                  <a:lnTo>
                    <a:pt x="113017" y="779246"/>
                  </a:lnTo>
                  <a:lnTo>
                    <a:pt x="339026" y="779246"/>
                  </a:lnTo>
                  <a:lnTo>
                    <a:pt x="339026" y="722706"/>
                  </a:lnTo>
                  <a:lnTo>
                    <a:pt x="273113" y="722706"/>
                  </a:lnTo>
                  <a:lnTo>
                    <a:pt x="273113" y="685012"/>
                  </a:lnTo>
                  <a:lnTo>
                    <a:pt x="421906" y="685012"/>
                  </a:lnTo>
                  <a:lnTo>
                    <a:pt x="433768" y="682688"/>
                  </a:lnTo>
                  <a:lnTo>
                    <a:pt x="443331" y="676300"/>
                  </a:lnTo>
                  <a:lnTo>
                    <a:pt x="449719" y="666724"/>
                  </a:lnTo>
                  <a:lnTo>
                    <a:pt x="452043" y="654862"/>
                  </a:lnTo>
                  <a:lnTo>
                    <a:pt x="452043" y="628484"/>
                  </a:lnTo>
                  <a:lnTo>
                    <a:pt x="452043" y="411759"/>
                  </a:lnTo>
                  <a:lnTo>
                    <a:pt x="452043" y="385381"/>
                  </a:lnTo>
                  <a:close/>
                </a:path>
                <a:path w="773430" h="779779">
                  <a:moveTo>
                    <a:pt x="773176" y="218592"/>
                  </a:moveTo>
                  <a:lnTo>
                    <a:pt x="767676" y="186372"/>
                  </a:lnTo>
                  <a:lnTo>
                    <a:pt x="752462" y="158648"/>
                  </a:lnTo>
                  <a:lnTo>
                    <a:pt x="729475" y="137109"/>
                  </a:lnTo>
                  <a:lnTo>
                    <a:pt x="717613" y="131483"/>
                  </a:lnTo>
                  <a:lnTo>
                    <a:pt x="717613" y="217652"/>
                  </a:lnTo>
                  <a:lnTo>
                    <a:pt x="713600" y="234365"/>
                  </a:lnTo>
                  <a:lnTo>
                    <a:pt x="703834" y="248158"/>
                  </a:lnTo>
                  <a:lnTo>
                    <a:pt x="689673" y="257543"/>
                  </a:lnTo>
                  <a:lnTo>
                    <a:pt x="672414" y="260997"/>
                  </a:lnTo>
                  <a:lnTo>
                    <a:pt x="393649" y="260997"/>
                  </a:lnTo>
                  <a:lnTo>
                    <a:pt x="352463" y="240855"/>
                  </a:lnTo>
                  <a:lnTo>
                    <a:pt x="339090" y="203517"/>
                  </a:lnTo>
                  <a:lnTo>
                    <a:pt x="339001" y="200406"/>
                  </a:lnTo>
                  <a:lnTo>
                    <a:pt x="359791" y="157670"/>
                  </a:lnTo>
                  <a:lnTo>
                    <a:pt x="396481" y="144157"/>
                  </a:lnTo>
                  <a:lnTo>
                    <a:pt x="403072" y="144157"/>
                  </a:lnTo>
                  <a:lnTo>
                    <a:pt x="405892" y="145097"/>
                  </a:lnTo>
                  <a:lnTo>
                    <a:pt x="422846" y="147929"/>
                  </a:lnTo>
                  <a:lnTo>
                    <a:pt x="422846" y="144157"/>
                  </a:lnTo>
                  <a:lnTo>
                    <a:pt x="422846" y="129082"/>
                  </a:lnTo>
                  <a:lnTo>
                    <a:pt x="426720" y="105841"/>
                  </a:lnTo>
                  <a:lnTo>
                    <a:pt x="426783" y="105473"/>
                  </a:lnTo>
                  <a:lnTo>
                    <a:pt x="426897" y="104787"/>
                  </a:lnTo>
                  <a:lnTo>
                    <a:pt x="438264" y="83858"/>
                  </a:lnTo>
                  <a:lnTo>
                    <a:pt x="455828" y="67868"/>
                  </a:lnTo>
                  <a:lnTo>
                    <a:pt x="478409" y="58420"/>
                  </a:lnTo>
                  <a:lnTo>
                    <a:pt x="489712" y="56527"/>
                  </a:lnTo>
                  <a:lnTo>
                    <a:pt x="495363" y="56527"/>
                  </a:lnTo>
                  <a:lnTo>
                    <a:pt x="533031" y="67132"/>
                  </a:lnTo>
                  <a:lnTo>
                    <a:pt x="559396" y="96100"/>
                  </a:lnTo>
                  <a:lnTo>
                    <a:pt x="565048" y="107416"/>
                  </a:lnTo>
                  <a:lnTo>
                    <a:pt x="577291" y="102704"/>
                  </a:lnTo>
                  <a:lnTo>
                    <a:pt x="582942" y="100812"/>
                  </a:lnTo>
                  <a:lnTo>
                    <a:pt x="589534" y="99872"/>
                  </a:lnTo>
                  <a:lnTo>
                    <a:pt x="596125" y="99872"/>
                  </a:lnTo>
                  <a:lnTo>
                    <a:pt x="605129" y="100571"/>
                  </a:lnTo>
                  <a:lnTo>
                    <a:pt x="614286" y="102704"/>
                  </a:lnTo>
                  <a:lnTo>
                    <a:pt x="614083" y="102704"/>
                  </a:lnTo>
                  <a:lnTo>
                    <a:pt x="622084" y="105841"/>
                  </a:lnTo>
                  <a:lnTo>
                    <a:pt x="630034" y="110236"/>
                  </a:lnTo>
                  <a:lnTo>
                    <a:pt x="640207" y="119862"/>
                  </a:lnTo>
                  <a:lnTo>
                    <a:pt x="647928" y="131445"/>
                  </a:lnTo>
                  <a:lnTo>
                    <a:pt x="652703" y="144157"/>
                  </a:lnTo>
                  <a:lnTo>
                    <a:pt x="652805" y="144424"/>
                  </a:lnTo>
                  <a:lnTo>
                    <a:pt x="654443" y="157670"/>
                  </a:lnTo>
                  <a:lnTo>
                    <a:pt x="654519" y="173367"/>
                  </a:lnTo>
                  <a:lnTo>
                    <a:pt x="673354" y="173367"/>
                  </a:lnTo>
                  <a:lnTo>
                    <a:pt x="690600" y="176847"/>
                  </a:lnTo>
                  <a:lnTo>
                    <a:pt x="704697" y="186372"/>
                  </a:lnTo>
                  <a:lnTo>
                    <a:pt x="714133" y="200406"/>
                  </a:lnTo>
                  <a:lnTo>
                    <a:pt x="717613" y="217652"/>
                  </a:lnTo>
                  <a:lnTo>
                    <a:pt x="717613" y="131483"/>
                  </a:lnTo>
                  <a:lnTo>
                    <a:pt x="700659" y="123431"/>
                  </a:lnTo>
                  <a:lnTo>
                    <a:pt x="692073" y="99872"/>
                  </a:lnTo>
                  <a:lnTo>
                    <a:pt x="689406" y="92532"/>
                  </a:lnTo>
                  <a:lnTo>
                    <a:pt x="668642" y="67868"/>
                  </a:lnTo>
                  <a:lnTo>
                    <a:pt x="612609" y="46164"/>
                  </a:lnTo>
                  <a:lnTo>
                    <a:pt x="607428" y="45224"/>
                  </a:lnTo>
                  <a:lnTo>
                    <a:pt x="602716" y="45224"/>
                  </a:lnTo>
                  <a:lnTo>
                    <a:pt x="597065" y="46164"/>
                  </a:lnTo>
                  <a:lnTo>
                    <a:pt x="592366" y="46164"/>
                  </a:lnTo>
                  <a:lnTo>
                    <a:pt x="573227" y="27025"/>
                  </a:lnTo>
                  <a:lnTo>
                    <a:pt x="550214" y="12484"/>
                  </a:lnTo>
                  <a:lnTo>
                    <a:pt x="524027" y="3238"/>
                  </a:lnTo>
                  <a:lnTo>
                    <a:pt x="495363" y="0"/>
                  </a:lnTo>
                  <a:lnTo>
                    <a:pt x="454406" y="6858"/>
                  </a:lnTo>
                  <a:lnTo>
                    <a:pt x="419201" y="25908"/>
                  </a:lnTo>
                  <a:lnTo>
                    <a:pt x="391934" y="54851"/>
                  </a:lnTo>
                  <a:lnTo>
                    <a:pt x="374815" y="91389"/>
                  </a:lnTo>
                  <a:lnTo>
                    <a:pt x="338150" y="105473"/>
                  </a:lnTo>
                  <a:lnTo>
                    <a:pt x="308902" y="130492"/>
                  </a:lnTo>
                  <a:lnTo>
                    <a:pt x="289534" y="164007"/>
                  </a:lnTo>
                  <a:lnTo>
                    <a:pt x="282524" y="203517"/>
                  </a:lnTo>
                  <a:lnTo>
                    <a:pt x="291439" y="247967"/>
                  </a:lnTo>
                  <a:lnTo>
                    <a:pt x="315722" y="284200"/>
                  </a:lnTo>
                  <a:lnTo>
                    <a:pt x="351663" y="308597"/>
                  </a:lnTo>
                  <a:lnTo>
                    <a:pt x="395541" y="317538"/>
                  </a:lnTo>
                  <a:lnTo>
                    <a:pt x="678053" y="317538"/>
                  </a:lnTo>
                  <a:lnTo>
                    <a:pt x="715962" y="309765"/>
                  </a:lnTo>
                  <a:lnTo>
                    <a:pt x="746099" y="288556"/>
                  </a:lnTo>
                  <a:lnTo>
                    <a:pt x="763536" y="260997"/>
                  </a:lnTo>
                  <a:lnTo>
                    <a:pt x="765987" y="257111"/>
                  </a:lnTo>
                  <a:lnTo>
                    <a:pt x="773176" y="218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841" y="3982237"/>
              <a:ext cx="165814" cy="2091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582" y="3735365"/>
              <a:ext cx="165814" cy="209181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682383" y="5581243"/>
            <a:ext cx="508634" cy="509270"/>
          </a:xfrm>
          <a:custGeom>
            <a:avLst/>
            <a:gdLst/>
            <a:ahLst/>
            <a:cxnLst/>
            <a:rect l="l" t="t" r="r" b="b"/>
            <a:pathLst>
              <a:path w="508634" h="509270">
                <a:moveTo>
                  <a:pt x="420433" y="156400"/>
                </a:moveTo>
                <a:lnTo>
                  <a:pt x="380873" y="116027"/>
                </a:lnTo>
                <a:lnTo>
                  <a:pt x="203517" y="289915"/>
                </a:lnTo>
                <a:lnTo>
                  <a:pt x="128079" y="214439"/>
                </a:lnTo>
                <a:lnTo>
                  <a:pt x="88125" y="254406"/>
                </a:lnTo>
                <a:lnTo>
                  <a:pt x="203111" y="369455"/>
                </a:lnTo>
                <a:lnTo>
                  <a:pt x="420433" y="156400"/>
                </a:lnTo>
                <a:close/>
              </a:path>
              <a:path w="508634" h="509270">
                <a:moveTo>
                  <a:pt x="508533" y="0"/>
                </a:moveTo>
                <a:lnTo>
                  <a:pt x="452031" y="0"/>
                </a:lnTo>
                <a:lnTo>
                  <a:pt x="452031" y="56540"/>
                </a:lnTo>
                <a:lnTo>
                  <a:pt x="452031" y="452285"/>
                </a:lnTo>
                <a:lnTo>
                  <a:pt x="56502" y="452285"/>
                </a:lnTo>
                <a:lnTo>
                  <a:pt x="56502" y="56540"/>
                </a:lnTo>
                <a:lnTo>
                  <a:pt x="452031" y="56540"/>
                </a:lnTo>
                <a:lnTo>
                  <a:pt x="452031" y="0"/>
                </a:lnTo>
                <a:lnTo>
                  <a:pt x="0" y="0"/>
                </a:lnTo>
                <a:lnTo>
                  <a:pt x="0" y="508825"/>
                </a:lnTo>
                <a:lnTo>
                  <a:pt x="508533" y="508825"/>
                </a:lnTo>
                <a:lnTo>
                  <a:pt x="508533" y="452285"/>
                </a:lnTo>
                <a:lnTo>
                  <a:pt x="508533" y="56540"/>
                </a:lnTo>
                <a:lnTo>
                  <a:pt x="5085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873" rIns="0" bIns="0" rtlCol="0">
            <a:spAutoFit/>
          </a:bodyPr>
          <a:lstStyle/>
          <a:p>
            <a:pPr marL="372745" marR="5080">
              <a:lnSpc>
                <a:spcPts val="3460"/>
              </a:lnSpc>
              <a:spcBef>
                <a:spcPts val="535"/>
              </a:spcBef>
            </a:pPr>
            <a:r>
              <a:rPr sz="3200" dirty="0"/>
              <a:t>Scenario</a:t>
            </a:r>
            <a:r>
              <a:rPr sz="3200" spc="-45" dirty="0"/>
              <a:t> </a:t>
            </a:r>
            <a:r>
              <a:rPr sz="3200" dirty="0"/>
              <a:t>4:</a:t>
            </a:r>
            <a:r>
              <a:rPr sz="3200" spc="-10" dirty="0"/>
              <a:t> Pregnant</a:t>
            </a:r>
            <a:r>
              <a:rPr sz="3200" spc="-210" dirty="0"/>
              <a:t> </a:t>
            </a:r>
            <a:r>
              <a:rPr sz="3200" dirty="0"/>
              <a:t>Asylee</a:t>
            </a:r>
            <a:r>
              <a:rPr sz="3200" spc="-30" dirty="0"/>
              <a:t> </a:t>
            </a:r>
            <a:r>
              <a:rPr sz="3200" dirty="0"/>
              <a:t>Retains</a:t>
            </a:r>
            <a:r>
              <a:rPr sz="3200" spc="-5" dirty="0"/>
              <a:t> </a:t>
            </a:r>
            <a:r>
              <a:rPr sz="3200" spc="-20" dirty="0"/>
              <a:t>Full </a:t>
            </a:r>
            <a:r>
              <a:rPr sz="3200" dirty="0"/>
              <a:t>Medicaid</a:t>
            </a:r>
            <a:r>
              <a:rPr sz="3200" spc="-25" dirty="0"/>
              <a:t> </a:t>
            </a:r>
            <a:r>
              <a:rPr sz="3200" dirty="0"/>
              <a:t>Coverage</a:t>
            </a:r>
            <a:r>
              <a:rPr sz="3200" spc="-60" dirty="0"/>
              <a:t> </a:t>
            </a:r>
            <a:r>
              <a:rPr sz="3200" dirty="0"/>
              <a:t>under</a:t>
            </a:r>
            <a:r>
              <a:rPr sz="3200" spc="-35" dirty="0"/>
              <a:t> </a:t>
            </a:r>
            <a:r>
              <a:rPr sz="3200" spc="-10" dirty="0"/>
              <a:t>CHIPRA-</a:t>
            </a:r>
            <a:r>
              <a:rPr sz="3200" spc="-25" dirty="0"/>
              <a:t>214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82549" y="1595500"/>
            <a:ext cx="11299825" cy="1325880"/>
          </a:xfrm>
          <a:custGeom>
            <a:avLst/>
            <a:gdLst/>
            <a:ahLst/>
            <a:cxnLst/>
            <a:rect l="l" t="t" r="r" b="b"/>
            <a:pathLst>
              <a:path w="11299825" h="1325880">
                <a:moveTo>
                  <a:pt x="11299317" y="0"/>
                </a:moveTo>
                <a:lnTo>
                  <a:pt x="0" y="0"/>
                </a:lnTo>
                <a:lnTo>
                  <a:pt x="0" y="1325626"/>
                </a:lnTo>
                <a:lnTo>
                  <a:pt x="11299317" y="1325626"/>
                </a:lnTo>
                <a:lnTo>
                  <a:pt x="11299317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6199" y="1589150"/>
            <a:ext cx="11312525" cy="1338580"/>
          </a:xfrm>
          <a:prstGeom prst="rect">
            <a:avLst/>
          </a:prstGeom>
          <a:ln w="3175">
            <a:solidFill>
              <a:srgbClr val="385622"/>
            </a:solidFill>
          </a:ln>
        </p:spPr>
        <p:txBody>
          <a:bodyPr vert="horz" wrap="square" lIns="0" tIns="222250" rIns="0" bIns="0" rtlCol="0">
            <a:spAutoFit/>
          </a:bodyPr>
          <a:lstStyle/>
          <a:p>
            <a:pPr marL="1103630">
              <a:lnSpc>
                <a:spcPct val="100000"/>
              </a:lnSpc>
              <a:spcBef>
                <a:spcPts val="1750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2026,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29-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year-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old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granted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asylum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2023.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pregnant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enrolled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Medicaid</a:t>
            </a:r>
            <a:r>
              <a:rPr sz="16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pregnancy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postpartum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coverage.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0466" y="3166872"/>
            <a:ext cx="11299825" cy="1530985"/>
          </a:xfrm>
          <a:custGeom>
            <a:avLst/>
            <a:gdLst/>
            <a:ahLst/>
            <a:cxnLst/>
            <a:rect l="l" t="t" r="r" b="b"/>
            <a:pathLst>
              <a:path w="11299825" h="1530985">
                <a:moveTo>
                  <a:pt x="11299317" y="0"/>
                </a:moveTo>
                <a:lnTo>
                  <a:pt x="0" y="0"/>
                </a:lnTo>
                <a:lnTo>
                  <a:pt x="0" y="1530603"/>
                </a:lnTo>
                <a:lnTo>
                  <a:pt x="11299317" y="1530603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0466" y="3166872"/>
            <a:ext cx="11299825" cy="1530985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196850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1550"/>
              </a:spcBef>
            </a:pPr>
            <a:r>
              <a:rPr sz="1600" b="1" dirty="0">
                <a:latin typeface="Arial"/>
                <a:cs typeface="Arial"/>
              </a:rPr>
              <a:t>Redetermination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(with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the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Election)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August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identifies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Rosa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potentially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affected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upcoming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H.R.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policy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change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because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Hub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confirms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Rosa’s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0466" y="4947729"/>
            <a:ext cx="11299825" cy="1530985"/>
          </a:xfrm>
          <a:custGeom>
            <a:avLst/>
            <a:gdLst/>
            <a:ahLst/>
            <a:cxnLst/>
            <a:rect l="l" t="t" r="r" b="b"/>
            <a:pathLst>
              <a:path w="11299825" h="1530985">
                <a:moveTo>
                  <a:pt x="11299317" y="0"/>
                </a:moveTo>
                <a:lnTo>
                  <a:pt x="0" y="0"/>
                </a:lnTo>
                <a:lnTo>
                  <a:pt x="0" y="1530603"/>
                </a:lnTo>
                <a:lnTo>
                  <a:pt x="11299317" y="1530603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0466" y="4947729"/>
            <a:ext cx="11299825" cy="1530985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197485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1555"/>
              </a:spcBef>
            </a:pPr>
            <a:r>
              <a:rPr sz="1600" b="1" dirty="0">
                <a:latin typeface="Arial"/>
                <a:cs typeface="Arial"/>
              </a:rPr>
              <a:t>Consideration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of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All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Bases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and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Because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Rosa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lawfully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residing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pregnant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individual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elected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CHIPRA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214,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retains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full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pregnancy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postpartum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reduction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October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1,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2026.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notify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enrolled.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0649" y="1892985"/>
            <a:ext cx="611505" cy="711835"/>
          </a:xfrm>
          <a:custGeom>
            <a:avLst/>
            <a:gdLst/>
            <a:ahLst/>
            <a:cxnLst/>
            <a:rect l="l" t="t" r="r" b="b"/>
            <a:pathLst>
              <a:path w="611505" h="711835">
                <a:moveTo>
                  <a:pt x="448957" y="204914"/>
                </a:moveTo>
                <a:lnTo>
                  <a:pt x="437946" y="167601"/>
                </a:lnTo>
                <a:lnTo>
                  <a:pt x="422732" y="157594"/>
                </a:lnTo>
                <a:lnTo>
                  <a:pt x="416267" y="151930"/>
                </a:lnTo>
                <a:lnTo>
                  <a:pt x="397383" y="118364"/>
                </a:lnTo>
                <a:lnTo>
                  <a:pt x="394601" y="108673"/>
                </a:lnTo>
                <a:lnTo>
                  <a:pt x="374142" y="124879"/>
                </a:lnTo>
                <a:lnTo>
                  <a:pt x="330619" y="153581"/>
                </a:lnTo>
                <a:lnTo>
                  <a:pt x="283133" y="175907"/>
                </a:lnTo>
                <a:lnTo>
                  <a:pt x="232321" y="190271"/>
                </a:lnTo>
                <a:lnTo>
                  <a:pt x="181597" y="199415"/>
                </a:lnTo>
                <a:lnTo>
                  <a:pt x="171881" y="202031"/>
                </a:lnTo>
                <a:lnTo>
                  <a:pt x="166497" y="204724"/>
                </a:lnTo>
                <a:lnTo>
                  <a:pt x="163690" y="212128"/>
                </a:lnTo>
                <a:lnTo>
                  <a:pt x="163309" y="221754"/>
                </a:lnTo>
                <a:lnTo>
                  <a:pt x="164528" y="231495"/>
                </a:lnTo>
                <a:lnTo>
                  <a:pt x="186080" y="286829"/>
                </a:lnTo>
                <a:lnTo>
                  <a:pt x="218071" y="324370"/>
                </a:lnTo>
                <a:lnTo>
                  <a:pt x="259067" y="348996"/>
                </a:lnTo>
                <a:lnTo>
                  <a:pt x="305676" y="357835"/>
                </a:lnTo>
                <a:lnTo>
                  <a:pt x="349910" y="349745"/>
                </a:lnTo>
                <a:lnTo>
                  <a:pt x="389115" y="327456"/>
                </a:lnTo>
                <a:lnTo>
                  <a:pt x="420522" y="293916"/>
                </a:lnTo>
                <a:lnTo>
                  <a:pt x="441388" y="252082"/>
                </a:lnTo>
                <a:lnTo>
                  <a:pt x="448957" y="204914"/>
                </a:lnTo>
                <a:close/>
              </a:path>
              <a:path w="611505" h="711835">
                <a:moveTo>
                  <a:pt x="505307" y="393484"/>
                </a:moveTo>
                <a:lnTo>
                  <a:pt x="501599" y="390537"/>
                </a:lnTo>
                <a:lnTo>
                  <a:pt x="492404" y="379945"/>
                </a:lnTo>
                <a:lnTo>
                  <a:pt x="480606" y="359092"/>
                </a:lnTo>
                <a:lnTo>
                  <a:pt x="469112" y="325335"/>
                </a:lnTo>
                <a:lnTo>
                  <a:pt x="469290" y="291058"/>
                </a:lnTo>
                <a:lnTo>
                  <a:pt x="488950" y="193332"/>
                </a:lnTo>
                <a:lnTo>
                  <a:pt x="494233" y="144322"/>
                </a:lnTo>
                <a:lnTo>
                  <a:pt x="484098" y="89230"/>
                </a:lnTo>
                <a:lnTo>
                  <a:pt x="454494" y="59448"/>
                </a:lnTo>
                <a:lnTo>
                  <a:pt x="440423" y="55765"/>
                </a:lnTo>
                <a:lnTo>
                  <a:pt x="424078" y="55930"/>
                </a:lnTo>
                <a:lnTo>
                  <a:pt x="404914" y="58788"/>
                </a:lnTo>
                <a:lnTo>
                  <a:pt x="401193" y="53200"/>
                </a:lnTo>
                <a:lnTo>
                  <a:pt x="388505" y="39522"/>
                </a:lnTo>
                <a:lnTo>
                  <a:pt x="364617" y="22352"/>
                </a:lnTo>
                <a:lnTo>
                  <a:pt x="327253" y="6286"/>
                </a:lnTo>
                <a:lnTo>
                  <a:pt x="289966" y="0"/>
                </a:lnTo>
                <a:lnTo>
                  <a:pt x="252526" y="1117"/>
                </a:lnTo>
                <a:lnTo>
                  <a:pt x="181495" y="24917"/>
                </a:lnTo>
                <a:lnTo>
                  <a:pt x="140106" y="70281"/>
                </a:lnTo>
                <a:lnTo>
                  <a:pt x="129667" y="108788"/>
                </a:lnTo>
                <a:lnTo>
                  <a:pt x="125806" y="165544"/>
                </a:lnTo>
                <a:lnTo>
                  <a:pt x="127063" y="225488"/>
                </a:lnTo>
                <a:lnTo>
                  <a:pt x="132422" y="323837"/>
                </a:lnTo>
                <a:lnTo>
                  <a:pt x="131152" y="356692"/>
                </a:lnTo>
                <a:lnTo>
                  <a:pt x="128435" y="370878"/>
                </a:lnTo>
                <a:lnTo>
                  <a:pt x="123952" y="384568"/>
                </a:lnTo>
                <a:lnTo>
                  <a:pt x="117767" y="397573"/>
                </a:lnTo>
                <a:lnTo>
                  <a:pt x="109943" y="409727"/>
                </a:lnTo>
                <a:lnTo>
                  <a:pt x="119405" y="410616"/>
                </a:lnTo>
                <a:lnTo>
                  <a:pt x="171805" y="408800"/>
                </a:lnTo>
                <a:lnTo>
                  <a:pt x="222770" y="383070"/>
                </a:lnTo>
                <a:lnTo>
                  <a:pt x="244919" y="364236"/>
                </a:lnTo>
                <a:lnTo>
                  <a:pt x="210807" y="343281"/>
                </a:lnTo>
                <a:lnTo>
                  <a:pt x="182638" y="315518"/>
                </a:lnTo>
                <a:lnTo>
                  <a:pt x="161404" y="282155"/>
                </a:lnTo>
                <a:lnTo>
                  <a:pt x="148056" y="244386"/>
                </a:lnTo>
                <a:lnTo>
                  <a:pt x="146253" y="236778"/>
                </a:lnTo>
                <a:lnTo>
                  <a:pt x="144475" y="223266"/>
                </a:lnTo>
                <a:lnTo>
                  <a:pt x="145427" y="207454"/>
                </a:lnTo>
                <a:lnTo>
                  <a:pt x="203365" y="175856"/>
                </a:lnTo>
                <a:lnTo>
                  <a:pt x="228079" y="171704"/>
                </a:lnTo>
                <a:lnTo>
                  <a:pt x="252387" y="165785"/>
                </a:lnTo>
                <a:lnTo>
                  <a:pt x="299466" y="148818"/>
                </a:lnTo>
                <a:lnTo>
                  <a:pt x="349034" y="119519"/>
                </a:lnTo>
                <a:lnTo>
                  <a:pt x="397979" y="80124"/>
                </a:lnTo>
                <a:lnTo>
                  <a:pt x="404025" y="80175"/>
                </a:lnTo>
                <a:lnTo>
                  <a:pt x="409130" y="85356"/>
                </a:lnTo>
                <a:lnTo>
                  <a:pt x="412661" y="100838"/>
                </a:lnTo>
                <a:lnTo>
                  <a:pt x="416128" y="112166"/>
                </a:lnTo>
                <a:lnTo>
                  <a:pt x="446900" y="149758"/>
                </a:lnTo>
                <a:lnTo>
                  <a:pt x="452361" y="154863"/>
                </a:lnTo>
                <a:lnTo>
                  <a:pt x="466966" y="193078"/>
                </a:lnTo>
                <a:lnTo>
                  <a:pt x="468058" y="204343"/>
                </a:lnTo>
                <a:lnTo>
                  <a:pt x="460235" y="254927"/>
                </a:lnTo>
                <a:lnTo>
                  <a:pt x="438835" y="300329"/>
                </a:lnTo>
                <a:lnTo>
                  <a:pt x="405587" y="337934"/>
                </a:lnTo>
                <a:lnTo>
                  <a:pt x="362216" y="365099"/>
                </a:lnTo>
                <a:lnTo>
                  <a:pt x="394703" y="391909"/>
                </a:lnTo>
                <a:lnTo>
                  <a:pt x="407403" y="401408"/>
                </a:lnTo>
                <a:lnTo>
                  <a:pt x="434784" y="408927"/>
                </a:lnTo>
                <a:lnTo>
                  <a:pt x="467106" y="405231"/>
                </a:lnTo>
                <a:lnTo>
                  <a:pt x="494042" y="397637"/>
                </a:lnTo>
                <a:lnTo>
                  <a:pt x="505307" y="393484"/>
                </a:lnTo>
                <a:close/>
              </a:path>
              <a:path w="611505" h="711835">
                <a:moveTo>
                  <a:pt x="611339" y="558533"/>
                </a:moveTo>
                <a:lnTo>
                  <a:pt x="593432" y="509790"/>
                </a:lnTo>
                <a:lnTo>
                  <a:pt x="547281" y="473659"/>
                </a:lnTo>
                <a:lnTo>
                  <a:pt x="510565" y="453885"/>
                </a:lnTo>
                <a:lnTo>
                  <a:pt x="471703" y="437692"/>
                </a:lnTo>
                <a:lnTo>
                  <a:pt x="431761" y="424738"/>
                </a:lnTo>
                <a:lnTo>
                  <a:pt x="369417" y="410540"/>
                </a:lnTo>
                <a:lnTo>
                  <a:pt x="305676" y="405625"/>
                </a:lnTo>
                <a:lnTo>
                  <a:pt x="273723" y="407238"/>
                </a:lnTo>
                <a:lnTo>
                  <a:pt x="210578" y="416814"/>
                </a:lnTo>
                <a:lnTo>
                  <a:pt x="140119" y="438099"/>
                </a:lnTo>
                <a:lnTo>
                  <a:pt x="101993" y="454723"/>
                </a:lnTo>
                <a:lnTo>
                  <a:pt x="65417" y="474510"/>
                </a:lnTo>
                <a:lnTo>
                  <a:pt x="30568" y="497370"/>
                </a:lnTo>
                <a:lnTo>
                  <a:pt x="2336" y="540956"/>
                </a:lnTo>
                <a:lnTo>
                  <a:pt x="0" y="558533"/>
                </a:lnTo>
                <a:lnTo>
                  <a:pt x="0" y="711454"/>
                </a:lnTo>
                <a:lnTo>
                  <a:pt x="611339" y="711454"/>
                </a:lnTo>
                <a:lnTo>
                  <a:pt x="611339" y="5585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020" y="5485625"/>
            <a:ext cx="508634" cy="509270"/>
          </a:xfrm>
          <a:custGeom>
            <a:avLst/>
            <a:gdLst/>
            <a:ahLst/>
            <a:cxnLst/>
            <a:rect l="l" t="t" r="r" b="b"/>
            <a:pathLst>
              <a:path w="508634" h="509270">
                <a:moveTo>
                  <a:pt x="420433" y="156400"/>
                </a:moveTo>
                <a:lnTo>
                  <a:pt x="380873" y="116027"/>
                </a:lnTo>
                <a:lnTo>
                  <a:pt x="203517" y="289915"/>
                </a:lnTo>
                <a:lnTo>
                  <a:pt x="128079" y="214439"/>
                </a:lnTo>
                <a:lnTo>
                  <a:pt x="88125" y="254406"/>
                </a:lnTo>
                <a:lnTo>
                  <a:pt x="203111" y="369455"/>
                </a:lnTo>
                <a:lnTo>
                  <a:pt x="420433" y="156400"/>
                </a:lnTo>
                <a:close/>
              </a:path>
              <a:path w="508634" h="509270">
                <a:moveTo>
                  <a:pt x="508533" y="0"/>
                </a:moveTo>
                <a:lnTo>
                  <a:pt x="452031" y="0"/>
                </a:lnTo>
                <a:lnTo>
                  <a:pt x="452031" y="56540"/>
                </a:lnTo>
                <a:lnTo>
                  <a:pt x="452031" y="452285"/>
                </a:lnTo>
                <a:lnTo>
                  <a:pt x="56502" y="452285"/>
                </a:lnTo>
                <a:lnTo>
                  <a:pt x="56502" y="56540"/>
                </a:lnTo>
                <a:lnTo>
                  <a:pt x="452031" y="56540"/>
                </a:lnTo>
                <a:lnTo>
                  <a:pt x="452031" y="0"/>
                </a:lnTo>
                <a:lnTo>
                  <a:pt x="0" y="0"/>
                </a:lnTo>
                <a:lnTo>
                  <a:pt x="0" y="508825"/>
                </a:lnTo>
                <a:lnTo>
                  <a:pt x="508533" y="508825"/>
                </a:lnTo>
                <a:lnTo>
                  <a:pt x="508533" y="452285"/>
                </a:lnTo>
                <a:lnTo>
                  <a:pt x="508533" y="56540"/>
                </a:lnTo>
                <a:lnTo>
                  <a:pt x="5085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82662" y="3575952"/>
            <a:ext cx="773430" cy="779780"/>
            <a:chOff x="582662" y="3575952"/>
            <a:chExt cx="773430" cy="779780"/>
          </a:xfrm>
        </p:grpSpPr>
        <p:sp>
          <p:nvSpPr>
            <p:cNvPr id="12" name="object 12"/>
            <p:cNvSpPr/>
            <p:nvPr/>
          </p:nvSpPr>
          <p:spPr>
            <a:xfrm>
              <a:off x="582650" y="3575964"/>
              <a:ext cx="773430" cy="779780"/>
            </a:xfrm>
            <a:custGeom>
              <a:avLst/>
              <a:gdLst/>
              <a:ahLst/>
              <a:cxnLst/>
              <a:rect l="l" t="t" r="r" b="b"/>
              <a:pathLst>
                <a:path w="773430" h="779779">
                  <a:moveTo>
                    <a:pt x="452043" y="385381"/>
                  </a:moveTo>
                  <a:lnTo>
                    <a:pt x="449719" y="373507"/>
                  </a:lnTo>
                  <a:lnTo>
                    <a:pt x="443331" y="363943"/>
                  </a:lnTo>
                  <a:lnTo>
                    <a:pt x="433768" y="357555"/>
                  </a:lnTo>
                  <a:lnTo>
                    <a:pt x="421906" y="355231"/>
                  </a:lnTo>
                  <a:lnTo>
                    <a:pt x="395541" y="355231"/>
                  </a:lnTo>
                  <a:lnTo>
                    <a:pt x="395541" y="411759"/>
                  </a:lnTo>
                  <a:lnTo>
                    <a:pt x="395541" y="628484"/>
                  </a:lnTo>
                  <a:lnTo>
                    <a:pt x="56515" y="628484"/>
                  </a:lnTo>
                  <a:lnTo>
                    <a:pt x="56515" y="411759"/>
                  </a:lnTo>
                  <a:lnTo>
                    <a:pt x="395541" y="411759"/>
                  </a:lnTo>
                  <a:lnTo>
                    <a:pt x="395541" y="355231"/>
                  </a:lnTo>
                  <a:lnTo>
                    <a:pt x="30137" y="355231"/>
                  </a:lnTo>
                  <a:lnTo>
                    <a:pt x="18275" y="357555"/>
                  </a:lnTo>
                  <a:lnTo>
                    <a:pt x="8712" y="363943"/>
                  </a:lnTo>
                  <a:lnTo>
                    <a:pt x="2336" y="373507"/>
                  </a:lnTo>
                  <a:lnTo>
                    <a:pt x="0" y="385381"/>
                  </a:lnTo>
                  <a:lnTo>
                    <a:pt x="0" y="654862"/>
                  </a:lnTo>
                  <a:lnTo>
                    <a:pt x="2336" y="666724"/>
                  </a:lnTo>
                  <a:lnTo>
                    <a:pt x="8712" y="676300"/>
                  </a:lnTo>
                  <a:lnTo>
                    <a:pt x="18275" y="682688"/>
                  </a:lnTo>
                  <a:lnTo>
                    <a:pt x="30137" y="685012"/>
                  </a:lnTo>
                  <a:lnTo>
                    <a:pt x="178930" y="685012"/>
                  </a:lnTo>
                  <a:lnTo>
                    <a:pt x="178930" y="722706"/>
                  </a:lnTo>
                  <a:lnTo>
                    <a:pt x="113017" y="722706"/>
                  </a:lnTo>
                  <a:lnTo>
                    <a:pt x="113017" y="779246"/>
                  </a:lnTo>
                  <a:lnTo>
                    <a:pt x="339026" y="779246"/>
                  </a:lnTo>
                  <a:lnTo>
                    <a:pt x="339026" y="722706"/>
                  </a:lnTo>
                  <a:lnTo>
                    <a:pt x="273113" y="722706"/>
                  </a:lnTo>
                  <a:lnTo>
                    <a:pt x="273113" y="685012"/>
                  </a:lnTo>
                  <a:lnTo>
                    <a:pt x="421906" y="685012"/>
                  </a:lnTo>
                  <a:lnTo>
                    <a:pt x="433768" y="682688"/>
                  </a:lnTo>
                  <a:lnTo>
                    <a:pt x="443331" y="676300"/>
                  </a:lnTo>
                  <a:lnTo>
                    <a:pt x="449719" y="666724"/>
                  </a:lnTo>
                  <a:lnTo>
                    <a:pt x="452043" y="654862"/>
                  </a:lnTo>
                  <a:lnTo>
                    <a:pt x="452043" y="628484"/>
                  </a:lnTo>
                  <a:lnTo>
                    <a:pt x="452043" y="411759"/>
                  </a:lnTo>
                  <a:lnTo>
                    <a:pt x="452043" y="385381"/>
                  </a:lnTo>
                  <a:close/>
                </a:path>
                <a:path w="773430" h="779779">
                  <a:moveTo>
                    <a:pt x="773176" y="218592"/>
                  </a:moveTo>
                  <a:lnTo>
                    <a:pt x="767676" y="186372"/>
                  </a:lnTo>
                  <a:lnTo>
                    <a:pt x="752462" y="158648"/>
                  </a:lnTo>
                  <a:lnTo>
                    <a:pt x="729475" y="137109"/>
                  </a:lnTo>
                  <a:lnTo>
                    <a:pt x="717613" y="131483"/>
                  </a:lnTo>
                  <a:lnTo>
                    <a:pt x="717613" y="217652"/>
                  </a:lnTo>
                  <a:lnTo>
                    <a:pt x="713600" y="234365"/>
                  </a:lnTo>
                  <a:lnTo>
                    <a:pt x="703834" y="248158"/>
                  </a:lnTo>
                  <a:lnTo>
                    <a:pt x="689673" y="257543"/>
                  </a:lnTo>
                  <a:lnTo>
                    <a:pt x="672414" y="260997"/>
                  </a:lnTo>
                  <a:lnTo>
                    <a:pt x="393649" y="260997"/>
                  </a:lnTo>
                  <a:lnTo>
                    <a:pt x="352463" y="240855"/>
                  </a:lnTo>
                  <a:lnTo>
                    <a:pt x="339090" y="203517"/>
                  </a:lnTo>
                  <a:lnTo>
                    <a:pt x="339001" y="200406"/>
                  </a:lnTo>
                  <a:lnTo>
                    <a:pt x="359791" y="157670"/>
                  </a:lnTo>
                  <a:lnTo>
                    <a:pt x="396481" y="144157"/>
                  </a:lnTo>
                  <a:lnTo>
                    <a:pt x="403072" y="144157"/>
                  </a:lnTo>
                  <a:lnTo>
                    <a:pt x="405892" y="145097"/>
                  </a:lnTo>
                  <a:lnTo>
                    <a:pt x="422846" y="147929"/>
                  </a:lnTo>
                  <a:lnTo>
                    <a:pt x="422846" y="144157"/>
                  </a:lnTo>
                  <a:lnTo>
                    <a:pt x="422846" y="129082"/>
                  </a:lnTo>
                  <a:lnTo>
                    <a:pt x="426720" y="105841"/>
                  </a:lnTo>
                  <a:lnTo>
                    <a:pt x="426783" y="105473"/>
                  </a:lnTo>
                  <a:lnTo>
                    <a:pt x="426897" y="104787"/>
                  </a:lnTo>
                  <a:lnTo>
                    <a:pt x="438264" y="83858"/>
                  </a:lnTo>
                  <a:lnTo>
                    <a:pt x="455828" y="67868"/>
                  </a:lnTo>
                  <a:lnTo>
                    <a:pt x="478409" y="58420"/>
                  </a:lnTo>
                  <a:lnTo>
                    <a:pt x="489712" y="56527"/>
                  </a:lnTo>
                  <a:lnTo>
                    <a:pt x="495363" y="56527"/>
                  </a:lnTo>
                  <a:lnTo>
                    <a:pt x="533031" y="67132"/>
                  </a:lnTo>
                  <a:lnTo>
                    <a:pt x="559396" y="96100"/>
                  </a:lnTo>
                  <a:lnTo>
                    <a:pt x="565048" y="107416"/>
                  </a:lnTo>
                  <a:lnTo>
                    <a:pt x="577291" y="102704"/>
                  </a:lnTo>
                  <a:lnTo>
                    <a:pt x="582942" y="100812"/>
                  </a:lnTo>
                  <a:lnTo>
                    <a:pt x="589534" y="99872"/>
                  </a:lnTo>
                  <a:lnTo>
                    <a:pt x="596125" y="99872"/>
                  </a:lnTo>
                  <a:lnTo>
                    <a:pt x="605129" y="100571"/>
                  </a:lnTo>
                  <a:lnTo>
                    <a:pt x="614286" y="102704"/>
                  </a:lnTo>
                  <a:lnTo>
                    <a:pt x="614083" y="102704"/>
                  </a:lnTo>
                  <a:lnTo>
                    <a:pt x="622084" y="105841"/>
                  </a:lnTo>
                  <a:lnTo>
                    <a:pt x="630034" y="110236"/>
                  </a:lnTo>
                  <a:lnTo>
                    <a:pt x="640207" y="119862"/>
                  </a:lnTo>
                  <a:lnTo>
                    <a:pt x="647928" y="131445"/>
                  </a:lnTo>
                  <a:lnTo>
                    <a:pt x="652703" y="144157"/>
                  </a:lnTo>
                  <a:lnTo>
                    <a:pt x="652805" y="144424"/>
                  </a:lnTo>
                  <a:lnTo>
                    <a:pt x="654443" y="157670"/>
                  </a:lnTo>
                  <a:lnTo>
                    <a:pt x="654519" y="173367"/>
                  </a:lnTo>
                  <a:lnTo>
                    <a:pt x="673354" y="173367"/>
                  </a:lnTo>
                  <a:lnTo>
                    <a:pt x="690600" y="176847"/>
                  </a:lnTo>
                  <a:lnTo>
                    <a:pt x="704697" y="186372"/>
                  </a:lnTo>
                  <a:lnTo>
                    <a:pt x="714133" y="200406"/>
                  </a:lnTo>
                  <a:lnTo>
                    <a:pt x="717613" y="217652"/>
                  </a:lnTo>
                  <a:lnTo>
                    <a:pt x="717613" y="131483"/>
                  </a:lnTo>
                  <a:lnTo>
                    <a:pt x="700659" y="123431"/>
                  </a:lnTo>
                  <a:lnTo>
                    <a:pt x="692073" y="99872"/>
                  </a:lnTo>
                  <a:lnTo>
                    <a:pt x="689406" y="92532"/>
                  </a:lnTo>
                  <a:lnTo>
                    <a:pt x="668642" y="67868"/>
                  </a:lnTo>
                  <a:lnTo>
                    <a:pt x="612609" y="46164"/>
                  </a:lnTo>
                  <a:lnTo>
                    <a:pt x="607428" y="45224"/>
                  </a:lnTo>
                  <a:lnTo>
                    <a:pt x="602716" y="45224"/>
                  </a:lnTo>
                  <a:lnTo>
                    <a:pt x="597065" y="46164"/>
                  </a:lnTo>
                  <a:lnTo>
                    <a:pt x="592366" y="46164"/>
                  </a:lnTo>
                  <a:lnTo>
                    <a:pt x="573227" y="27025"/>
                  </a:lnTo>
                  <a:lnTo>
                    <a:pt x="550214" y="12484"/>
                  </a:lnTo>
                  <a:lnTo>
                    <a:pt x="524027" y="3238"/>
                  </a:lnTo>
                  <a:lnTo>
                    <a:pt x="495363" y="0"/>
                  </a:lnTo>
                  <a:lnTo>
                    <a:pt x="454406" y="6858"/>
                  </a:lnTo>
                  <a:lnTo>
                    <a:pt x="419201" y="25908"/>
                  </a:lnTo>
                  <a:lnTo>
                    <a:pt x="391934" y="54851"/>
                  </a:lnTo>
                  <a:lnTo>
                    <a:pt x="374815" y="91389"/>
                  </a:lnTo>
                  <a:lnTo>
                    <a:pt x="338150" y="105473"/>
                  </a:lnTo>
                  <a:lnTo>
                    <a:pt x="308902" y="130492"/>
                  </a:lnTo>
                  <a:lnTo>
                    <a:pt x="289534" y="164007"/>
                  </a:lnTo>
                  <a:lnTo>
                    <a:pt x="282524" y="203517"/>
                  </a:lnTo>
                  <a:lnTo>
                    <a:pt x="291439" y="247967"/>
                  </a:lnTo>
                  <a:lnTo>
                    <a:pt x="315722" y="284200"/>
                  </a:lnTo>
                  <a:lnTo>
                    <a:pt x="351663" y="308597"/>
                  </a:lnTo>
                  <a:lnTo>
                    <a:pt x="395541" y="317538"/>
                  </a:lnTo>
                  <a:lnTo>
                    <a:pt x="678053" y="317538"/>
                  </a:lnTo>
                  <a:lnTo>
                    <a:pt x="715962" y="309765"/>
                  </a:lnTo>
                  <a:lnTo>
                    <a:pt x="746099" y="288556"/>
                  </a:lnTo>
                  <a:lnTo>
                    <a:pt x="763536" y="260997"/>
                  </a:lnTo>
                  <a:lnTo>
                    <a:pt x="765987" y="257111"/>
                  </a:lnTo>
                  <a:lnTo>
                    <a:pt x="773176" y="218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959" y="3931183"/>
              <a:ext cx="165814" cy="2091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700" y="3684311"/>
              <a:ext cx="165814" cy="20918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84273" y="2724404"/>
            <a:ext cx="8238490" cy="13004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85725" marR="5080" indent="-73660">
              <a:lnSpc>
                <a:spcPts val="4750"/>
              </a:lnSpc>
              <a:spcBef>
                <a:spcPts val="705"/>
              </a:spcBef>
            </a:pPr>
            <a:r>
              <a:rPr b="1" dirty="0">
                <a:latin typeface="Arial"/>
                <a:cs typeface="Arial"/>
              </a:rPr>
              <a:t>Special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Rules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for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People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with </a:t>
            </a:r>
            <a:r>
              <a:rPr b="1" dirty="0">
                <a:latin typeface="Arial"/>
                <a:cs typeface="Arial"/>
              </a:rPr>
              <a:t>Supplemental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Security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Income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873" rIns="0" bIns="0" rtlCol="0">
            <a:spAutoFit/>
          </a:bodyPr>
          <a:lstStyle/>
          <a:p>
            <a:pPr marL="372745" marR="5080">
              <a:lnSpc>
                <a:spcPts val="3460"/>
              </a:lnSpc>
              <a:spcBef>
                <a:spcPts val="535"/>
              </a:spcBef>
            </a:pPr>
            <a:r>
              <a:rPr sz="3200" dirty="0"/>
              <a:t>Certain</a:t>
            </a:r>
            <a:r>
              <a:rPr sz="3200" spc="-40" dirty="0"/>
              <a:t> </a:t>
            </a:r>
            <a:r>
              <a:rPr sz="3200" dirty="0"/>
              <a:t>SSI</a:t>
            </a:r>
            <a:r>
              <a:rPr sz="3200" spc="-15" dirty="0"/>
              <a:t> </a:t>
            </a:r>
            <a:r>
              <a:rPr sz="3200" dirty="0"/>
              <a:t>Recipients</a:t>
            </a:r>
            <a:r>
              <a:rPr sz="3200" spc="-30" dirty="0"/>
              <a:t> </a:t>
            </a:r>
            <a:r>
              <a:rPr sz="3200" dirty="0"/>
              <a:t>May</a:t>
            </a:r>
            <a:r>
              <a:rPr sz="3200" spc="-25" dirty="0"/>
              <a:t> </a:t>
            </a:r>
            <a:r>
              <a:rPr sz="3200" dirty="0"/>
              <a:t>Keep</a:t>
            </a:r>
            <a:r>
              <a:rPr sz="3200" spc="-25" dirty="0"/>
              <a:t> </a:t>
            </a:r>
            <a:r>
              <a:rPr sz="3200" dirty="0"/>
              <a:t>SSI</a:t>
            </a:r>
            <a:r>
              <a:rPr sz="3200" spc="-15" dirty="0"/>
              <a:t> </a:t>
            </a:r>
            <a:r>
              <a:rPr sz="3200" dirty="0"/>
              <a:t>but</a:t>
            </a:r>
            <a:r>
              <a:rPr sz="3200" spc="-25" dirty="0"/>
              <a:t> </a:t>
            </a:r>
            <a:r>
              <a:rPr sz="3200" spc="-20" dirty="0"/>
              <a:t>Lose </a:t>
            </a:r>
            <a:r>
              <a:rPr sz="3200" spc="-10" dirty="0"/>
              <a:t>Medicaid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0" y="1325511"/>
            <a:ext cx="12192000" cy="800735"/>
          </a:xfrm>
          <a:custGeom>
            <a:avLst/>
            <a:gdLst/>
            <a:ahLst/>
            <a:cxnLst/>
            <a:rect l="l" t="t" r="r" b="b"/>
            <a:pathLst>
              <a:path w="12192000" h="800735">
                <a:moveTo>
                  <a:pt x="12192000" y="0"/>
                </a:moveTo>
                <a:lnTo>
                  <a:pt x="0" y="0"/>
                </a:lnTo>
                <a:lnTo>
                  <a:pt x="0" y="800214"/>
                </a:lnTo>
                <a:lnTo>
                  <a:pt x="12192000" y="800214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5549" y="1397000"/>
            <a:ext cx="1188021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8455" marR="5080" indent="-159639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Certain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Supplemental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Security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Income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(SSI)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recipients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who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were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automatically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deemed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eligible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for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longer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receive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Medicaid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due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changes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federal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law.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200" y="2384044"/>
            <a:ext cx="10515600" cy="2090420"/>
          </a:xfrm>
          <a:prstGeom prst="rect">
            <a:avLst/>
          </a:prstGeom>
          <a:solidFill>
            <a:srgbClr val="ECECEC"/>
          </a:solidFill>
          <a:ln w="19050">
            <a:solidFill>
              <a:srgbClr val="7B7B7B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70"/>
              </a:spcBef>
            </a:pPr>
            <a:r>
              <a:rPr sz="1600" b="1" spc="-10" dirty="0">
                <a:latin typeface="Arial"/>
                <a:cs typeface="Arial"/>
              </a:rPr>
              <a:t>Issue</a:t>
            </a:r>
            <a:endParaRPr sz="1600">
              <a:latin typeface="Arial"/>
              <a:cs typeface="Arial"/>
            </a:endParaRPr>
          </a:p>
          <a:p>
            <a:pPr marL="377825" marR="11557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States,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like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Michigan,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operating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Section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1634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Social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Security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automatically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grant</a:t>
            </a:r>
            <a:r>
              <a:rPr sz="1600" spc="-10" dirty="0">
                <a:latin typeface="Arial"/>
                <a:cs typeface="Arial"/>
              </a:rPr>
              <a:t> Medicaid </a:t>
            </a:r>
            <a:r>
              <a:rPr sz="1600" dirty="0">
                <a:latin typeface="Arial"/>
                <a:cs typeface="Arial"/>
              </a:rPr>
              <a:t>eligibility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SSI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recipients.</a:t>
            </a:r>
            <a:endParaRPr sz="16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H.R.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change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SSI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immigration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eligibility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rules.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H.R.1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limit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noncitizens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qualify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federally</a:t>
            </a:r>
            <a:endParaRPr sz="1600">
              <a:latin typeface="Arial"/>
              <a:cs typeface="Arial"/>
            </a:endParaRPr>
          </a:p>
          <a:p>
            <a:pPr marL="37782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funded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Medicaid.</a:t>
            </a:r>
            <a:endParaRPr sz="1600">
              <a:latin typeface="Arial"/>
              <a:cs typeface="Arial"/>
            </a:endParaRPr>
          </a:p>
          <a:p>
            <a:pPr marL="377825" marR="370205" indent="-28702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377825" algn="l"/>
              </a:tabLst>
            </a:pPr>
            <a:r>
              <a:rPr sz="1600" b="1" dirty="0">
                <a:latin typeface="Arial"/>
                <a:cs typeface="Arial"/>
              </a:rPr>
              <a:t>This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means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that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some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individuals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may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qualify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for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SSI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but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may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no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longer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be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automatically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determined </a:t>
            </a:r>
            <a:r>
              <a:rPr sz="1600" b="1" dirty="0">
                <a:latin typeface="Arial"/>
                <a:cs typeface="Arial"/>
              </a:rPr>
              <a:t>eligible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for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Medicaid.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6775" y="4732159"/>
            <a:ext cx="10515600" cy="1800860"/>
          </a:xfrm>
          <a:prstGeom prst="rect">
            <a:avLst/>
          </a:prstGeom>
          <a:solidFill>
            <a:srgbClr val="DEEBF7"/>
          </a:solidFill>
          <a:ln w="19050">
            <a:solidFill>
              <a:srgbClr val="2D75B6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95"/>
              </a:spcBef>
            </a:pPr>
            <a:r>
              <a:rPr sz="1600" b="1" dirty="0">
                <a:solidFill>
                  <a:srgbClr val="2D75B6"/>
                </a:solidFill>
                <a:latin typeface="Arial"/>
                <a:cs typeface="Arial"/>
              </a:rPr>
              <a:t>Operational</a:t>
            </a:r>
            <a:r>
              <a:rPr sz="1600" b="1" spc="-65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2D75B6"/>
                </a:solidFill>
                <a:latin typeface="Arial"/>
                <a:cs typeface="Arial"/>
              </a:rPr>
              <a:t>Implications</a:t>
            </a:r>
            <a:endParaRPr sz="1600" dirty="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Michigan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need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check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immigrant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eligibility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every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individual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determined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SSI.</a:t>
            </a:r>
            <a:endParaRPr sz="1600" dirty="0">
              <a:latin typeface="Arial"/>
              <a:cs typeface="Arial"/>
            </a:endParaRPr>
          </a:p>
          <a:p>
            <a:pPr marL="377825" marR="553085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Most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noncitizens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still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qualify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federally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funded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continue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automatically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determined eligible.</a:t>
            </a:r>
            <a:endParaRPr sz="1600" dirty="0">
              <a:latin typeface="Arial"/>
              <a:cs typeface="Arial"/>
            </a:endParaRPr>
          </a:p>
          <a:p>
            <a:pPr marL="377825" marR="227965" indent="-287020">
              <a:lnSpc>
                <a:spcPct val="100000"/>
              </a:lnSpc>
              <a:spcBef>
                <a:spcPts val="605"/>
              </a:spcBef>
              <a:buChar char="•"/>
              <a:tabLst>
                <a:tab pos="377825" algn="l"/>
              </a:tabLst>
            </a:pPr>
            <a:r>
              <a:rPr sz="1600" dirty="0">
                <a:latin typeface="Arial"/>
                <a:cs typeface="Arial"/>
              </a:rPr>
              <a:t>Effective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October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SSI-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individuals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meet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eligibility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based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their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immigration </a:t>
            </a:r>
            <a:r>
              <a:rPr sz="1600" dirty="0">
                <a:latin typeface="Arial"/>
                <a:cs typeface="Arial"/>
              </a:rPr>
              <a:t>status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longer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</a:t>
            </a:r>
            <a:r>
              <a:rPr sz="1600" spc="-10" dirty="0">
                <a:latin typeface="Arial"/>
                <a:cs typeface="Arial"/>
              </a:rPr>
              <a:t> automatically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determined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Medicaid.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9263" rIns="0" bIns="0" rtlCol="0">
            <a:spAutoFit/>
          </a:bodyPr>
          <a:lstStyle/>
          <a:p>
            <a:pPr marL="372745" marR="5080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Scenario</a:t>
            </a:r>
            <a:r>
              <a:rPr sz="3600" spc="-20" dirty="0"/>
              <a:t> </a:t>
            </a:r>
            <a:r>
              <a:rPr sz="3600" dirty="0"/>
              <a:t>5: SSI</a:t>
            </a:r>
            <a:r>
              <a:rPr sz="3600" spc="-5" dirty="0"/>
              <a:t> </a:t>
            </a:r>
            <a:r>
              <a:rPr sz="3600" dirty="0"/>
              <a:t>Recipient</a:t>
            </a:r>
            <a:r>
              <a:rPr sz="3600" spc="-35" dirty="0"/>
              <a:t> </a:t>
            </a:r>
            <a:r>
              <a:rPr sz="3600" dirty="0"/>
              <a:t>Loses </a:t>
            </a:r>
            <a:r>
              <a:rPr sz="3600" spc="-20" dirty="0"/>
              <a:t>Full </a:t>
            </a:r>
            <a:r>
              <a:rPr sz="3600" dirty="0"/>
              <a:t>Medicaid</a:t>
            </a:r>
            <a:r>
              <a:rPr sz="3600" spc="-45" dirty="0"/>
              <a:t> </a:t>
            </a:r>
            <a:r>
              <a:rPr sz="3600" spc="-10" dirty="0"/>
              <a:t>Coverage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82549" y="1595602"/>
            <a:ext cx="11299825" cy="1169035"/>
          </a:xfrm>
          <a:custGeom>
            <a:avLst/>
            <a:gdLst/>
            <a:ahLst/>
            <a:cxnLst/>
            <a:rect l="l" t="t" r="r" b="b"/>
            <a:pathLst>
              <a:path w="11299825" h="1169035">
                <a:moveTo>
                  <a:pt x="11299317" y="0"/>
                </a:moveTo>
                <a:lnTo>
                  <a:pt x="0" y="0"/>
                </a:lnTo>
                <a:lnTo>
                  <a:pt x="0" y="1168679"/>
                </a:lnTo>
                <a:lnTo>
                  <a:pt x="11299317" y="1168679"/>
                </a:lnTo>
                <a:lnTo>
                  <a:pt x="11299317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6199" y="1589252"/>
            <a:ext cx="11312525" cy="1181735"/>
          </a:xfrm>
          <a:prstGeom prst="rect">
            <a:avLst/>
          </a:prstGeom>
          <a:ln w="3175">
            <a:solidFill>
              <a:srgbClr val="385622"/>
            </a:solidFill>
          </a:ln>
        </p:spPr>
        <p:txBody>
          <a:bodyPr vert="horz" wrap="square" lIns="0" tIns="143510" rIns="0" bIns="0" rtlCol="0">
            <a:spAutoFit/>
          </a:bodyPr>
          <a:lstStyle/>
          <a:p>
            <a:pPr marL="1103630">
              <a:lnSpc>
                <a:spcPct val="100000"/>
              </a:lnSpc>
              <a:spcBef>
                <a:spcPts val="1130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2026,</a:t>
            </a:r>
            <a:r>
              <a:rPr sz="16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Ahmed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56-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year-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old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man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receives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SSI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severe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disability.</a:t>
            </a:r>
            <a:endParaRPr sz="1600">
              <a:latin typeface="Arial"/>
              <a:cs typeface="Arial"/>
            </a:endParaRPr>
          </a:p>
          <a:p>
            <a:pPr marL="139001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1390015" algn="l"/>
              </a:tabLst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granted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asylum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enrolled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Medicaid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since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2024.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0466" y="2939160"/>
            <a:ext cx="11299825" cy="1735455"/>
          </a:xfrm>
          <a:custGeom>
            <a:avLst/>
            <a:gdLst/>
            <a:ahLst/>
            <a:cxnLst/>
            <a:rect l="l" t="t" r="r" b="b"/>
            <a:pathLst>
              <a:path w="11299825" h="1735454">
                <a:moveTo>
                  <a:pt x="11299317" y="0"/>
                </a:moveTo>
                <a:lnTo>
                  <a:pt x="0" y="0"/>
                </a:lnTo>
                <a:lnTo>
                  <a:pt x="0" y="1735455"/>
                </a:lnTo>
                <a:lnTo>
                  <a:pt x="11299317" y="1735455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0466" y="2939160"/>
            <a:ext cx="11299825" cy="1735455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135"/>
              </a:spcBef>
            </a:pPr>
            <a:r>
              <a:rPr sz="1600" b="1" spc="-10" dirty="0">
                <a:latin typeface="Arial"/>
                <a:cs typeface="Arial"/>
              </a:rPr>
              <a:t>Redetermination</a:t>
            </a:r>
            <a:endParaRPr sz="1600">
              <a:latin typeface="Arial"/>
              <a:cs typeface="Arial"/>
            </a:endParaRPr>
          </a:p>
          <a:p>
            <a:pPr marL="1383665" marR="58420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August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2026,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identifies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Ahmed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potentially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affected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upcoming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H.R.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policy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change </a:t>
            </a:r>
            <a:r>
              <a:rPr sz="1600" dirty="0">
                <a:latin typeface="Arial"/>
                <a:cs typeface="Arial"/>
              </a:rPr>
              <a:t>because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submits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verification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check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Federal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Hub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confirms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  <a:p>
            <a:pPr marL="1383665" marR="104139" indent="-287020">
              <a:lnSpc>
                <a:spcPct val="100000"/>
              </a:lnSpc>
              <a:spcBef>
                <a:spcPts val="605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sends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request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information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Ahmed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confirms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asylee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adjusted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to </a:t>
            </a:r>
            <a:r>
              <a:rPr sz="1600" dirty="0">
                <a:latin typeface="Arial"/>
                <a:cs typeface="Arial"/>
              </a:rPr>
              <a:t>LPR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status.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0466" y="4870830"/>
            <a:ext cx="11299825" cy="1771014"/>
          </a:xfrm>
          <a:custGeom>
            <a:avLst/>
            <a:gdLst/>
            <a:ahLst/>
            <a:cxnLst/>
            <a:rect l="l" t="t" r="r" b="b"/>
            <a:pathLst>
              <a:path w="11299825" h="1771015">
                <a:moveTo>
                  <a:pt x="11299317" y="0"/>
                </a:moveTo>
                <a:lnTo>
                  <a:pt x="0" y="0"/>
                </a:lnTo>
                <a:lnTo>
                  <a:pt x="0" y="1770507"/>
                </a:lnTo>
                <a:lnTo>
                  <a:pt x="11299317" y="1770507"/>
                </a:lnTo>
                <a:lnTo>
                  <a:pt x="11299317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0466" y="4870830"/>
            <a:ext cx="11299825" cy="1771014"/>
          </a:xfrm>
          <a:prstGeom prst="rect">
            <a:avLst/>
          </a:prstGeom>
          <a:ln w="12700">
            <a:solidFill>
              <a:srgbClr val="385622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097280">
              <a:lnSpc>
                <a:spcPct val="100000"/>
              </a:lnSpc>
              <a:spcBef>
                <a:spcPts val="275"/>
              </a:spcBef>
            </a:pPr>
            <a:r>
              <a:rPr sz="1600" b="1" spc="-10" dirty="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evaluates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every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remaining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basis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eligibility.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Because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Ahmed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does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qualify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under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another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Medicaid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category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CHIPRA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214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apply,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longer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qualifies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full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coverage.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provides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advance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notice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adverse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action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fair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hearing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rights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before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reducing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coverage.</a:t>
            </a:r>
            <a:endParaRPr sz="1600">
              <a:latin typeface="Arial"/>
              <a:cs typeface="Arial"/>
            </a:endParaRPr>
          </a:p>
          <a:p>
            <a:pPr marL="138366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1383665" algn="l"/>
              </a:tabLst>
            </a:pPr>
            <a:r>
              <a:rPr sz="1600" dirty="0">
                <a:latin typeface="Arial"/>
                <a:cs typeface="Arial"/>
              </a:rPr>
              <a:t>Ahmed’s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full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Medicaid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coverage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terminates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effective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October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1,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2026.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remains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eligible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Emergency</a:t>
            </a:r>
            <a:endParaRPr sz="1600">
              <a:latin typeface="Arial"/>
              <a:cs typeface="Arial"/>
            </a:endParaRPr>
          </a:p>
          <a:p>
            <a:pPr marL="1383665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Services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Only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coverage.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5629" y="1822843"/>
            <a:ext cx="611505" cy="689610"/>
          </a:xfrm>
          <a:custGeom>
            <a:avLst/>
            <a:gdLst/>
            <a:ahLst/>
            <a:cxnLst/>
            <a:rect l="l" t="t" r="r" b="b"/>
            <a:pathLst>
              <a:path w="611505" h="689610">
                <a:moveTo>
                  <a:pt x="457073" y="205193"/>
                </a:moveTo>
                <a:lnTo>
                  <a:pt x="443407" y="186156"/>
                </a:lnTo>
                <a:lnTo>
                  <a:pt x="411111" y="138620"/>
                </a:lnTo>
                <a:lnTo>
                  <a:pt x="401383" y="126911"/>
                </a:lnTo>
                <a:lnTo>
                  <a:pt x="390537" y="116293"/>
                </a:lnTo>
                <a:lnTo>
                  <a:pt x="375437" y="104444"/>
                </a:lnTo>
                <a:lnTo>
                  <a:pt x="368236" y="101003"/>
                </a:lnTo>
                <a:lnTo>
                  <a:pt x="328879" y="130708"/>
                </a:lnTo>
                <a:lnTo>
                  <a:pt x="305803" y="147294"/>
                </a:lnTo>
                <a:lnTo>
                  <a:pt x="257505" y="171894"/>
                </a:lnTo>
                <a:lnTo>
                  <a:pt x="186232" y="183680"/>
                </a:lnTo>
                <a:lnTo>
                  <a:pt x="152933" y="185293"/>
                </a:lnTo>
                <a:lnTo>
                  <a:pt x="161328" y="234302"/>
                </a:lnTo>
                <a:lnTo>
                  <a:pt x="183540" y="276669"/>
                </a:lnTo>
                <a:lnTo>
                  <a:pt x="217030" y="309880"/>
                </a:lnTo>
                <a:lnTo>
                  <a:pt x="259257" y="331406"/>
                </a:lnTo>
                <a:lnTo>
                  <a:pt x="307657" y="338721"/>
                </a:lnTo>
                <a:lnTo>
                  <a:pt x="351116" y="331749"/>
                </a:lnTo>
                <a:lnTo>
                  <a:pt x="389763" y="313169"/>
                </a:lnTo>
                <a:lnTo>
                  <a:pt x="421614" y="284708"/>
                </a:lnTo>
                <a:lnTo>
                  <a:pt x="444703" y="248132"/>
                </a:lnTo>
                <a:lnTo>
                  <a:pt x="457073" y="205193"/>
                </a:lnTo>
                <a:close/>
              </a:path>
              <a:path w="611505" h="689610">
                <a:moveTo>
                  <a:pt x="462165" y="149669"/>
                </a:moveTo>
                <a:lnTo>
                  <a:pt x="456107" y="91821"/>
                </a:lnTo>
                <a:lnTo>
                  <a:pt x="429844" y="50990"/>
                </a:lnTo>
                <a:lnTo>
                  <a:pt x="393344" y="34150"/>
                </a:lnTo>
                <a:lnTo>
                  <a:pt x="379704" y="33997"/>
                </a:lnTo>
                <a:lnTo>
                  <a:pt x="360159" y="20789"/>
                </a:lnTo>
                <a:lnTo>
                  <a:pt x="339064" y="10629"/>
                </a:lnTo>
                <a:lnTo>
                  <a:pt x="316738" y="3657"/>
                </a:lnTo>
                <a:lnTo>
                  <a:pt x="293535" y="0"/>
                </a:lnTo>
                <a:lnTo>
                  <a:pt x="257429" y="3403"/>
                </a:lnTo>
                <a:lnTo>
                  <a:pt x="193167" y="32194"/>
                </a:lnTo>
                <a:lnTo>
                  <a:pt x="152666" y="83858"/>
                </a:lnTo>
                <a:lnTo>
                  <a:pt x="141605" y="126250"/>
                </a:lnTo>
                <a:lnTo>
                  <a:pt x="141655" y="137515"/>
                </a:lnTo>
                <a:lnTo>
                  <a:pt x="139954" y="146342"/>
                </a:lnTo>
                <a:lnTo>
                  <a:pt x="136817" y="155638"/>
                </a:lnTo>
                <a:lnTo>
                  <a:pt x="135216" y="162979"/>
                </a:lnTo>
                <a:lnTo>
                  <a:pt x="138125" y="165963"/>
                </a:lnTo>
                <a:lnTo>
                  <a:pt x="154076" y="165963"/>
                </a:lnTo>
                <a:lnTo>
                  <a:pt x="181724" y="164642"/>
                </a:lnTo>
                <a:lnTo>
                  <a:pt x="249047" y="154457"/>
                </a:lnTo>
                <a:lnTo>
                  <a:pt x="300926" y="127152"/>
                </a:lnTo>
                <a:lnTo>
                  <a:pt x="353047" y="88138"/>
                </a:lnTo>
                <a:lnTo>
                  <a:pt x="362978" y="80416"/>
                </a:lnTo>
                <a:lnTo>
                  <a:pt x="370116" y="81584"/>
                </a:lnTo>
                <a:lnTo>
                  <a:pt x="402564" y="101676"/>
                </a:lnTo>
                <a:lnTo>
                  <a:pt x="425361" y="126250"/>
                </a:lnTo>
                <a:lnTo>
                  <a:pt x="425488" y="126390"/>
                </a:lnTo>
                <a:lnTo>
                  <a:pt x="435000" y="140423"/>
                </a:lnTo>
                <a:lnTo>
                  <a:pt x="442595" y="151841"/>
                </a:lnTo>
                <a:lnTo>
                  <a:pt x="449160" y="161518"/>
                </a:lnTo>
                <a:lnTo>
                  <a:pt x="454266" y="168910"/>
                </a:lnTo>
                <a:lnTo>
                  <a:pt x="457454" y="173443"/>
                </a:lnTo>
                <a:lnTo>
                  <a:pt x="458508" y="174802"/>
                </a:lnTo>
                <a:lnTo>
                  <a:pt x="461162" y="164642"/>
                </a:lnTo>
                <a:lnTo>
                  <a:pt x="462165" y="149669"/>
                </a:lnTo>
                <a:close/>
              </a:path>
              <a:path w="611505" h="689610">
                <a:moveTo>
                  <a:pt x="611339" y="534098"/>
                </a:moveTo>
                <a:lnTo>
                  <a:pt x="593432" y="484568"/>
                </a:lnTo>
                <a:lnTo>
                  <a:pt x="547281" y="447865"/>
                </a:lnTo>
                <a:lnTo>
                  <a:pt x="510565" y="427774"/>
                </a:lnTo>
                <a:lnTo>
                  <a:pt x="471703" y="411327"/>
                </a:lnTo>
                <a:lnTo>
                  <a:pt x="431761" y="398157"/>
                </a:lnTo>
                <a:lnTo>
                  <a:pt x="369417" y="383730"/>
                </a:lnTo>
                <a:lnTo>
                  <a:pt x="305676" y="378726"/>
                </a:lnTo>
                <a:lnTo>
                  <a:pt x="273723" y="380377"/>
                </a:lnTo>
                <a:lnTo>
                  <a:pt x="210578" y="390105"/>
                </a:lnTo>
                <a:lnTo>
                  <a:pt x="140119" y="411721"/>
                </a:lnTo>
                <a:lnTo>
                  <a:pt x="101993" y="428625"/>
                </a:lnTo>
                <a:lnTo>
                  <a:pt x="65417" y="448729"/>
                </a:lnTo>
                <a:lnTo>
                  <a:pt x="30568" y="471957"/>
                </a:lnTo>
                <a:lnTo>
                  <a:pt x="2336" y="516242"/>
                </a:lnTo>
                <a:lnTo>
                  <a:pt x="0" y="534098"/>
                </a:lnTo>
                <a:lnTo>
                  <a:pt x="0" y="689483"/>
                </a:lnTo>
                <a:lnTo>
                  <a:pt x="611339" y="689483"/>
                </a:lnTo>
                <a:lnTo>
                  <a:pt x="611339" y="5340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3529" y="5491594"/>
            <a:ext cx="508634" cy="509270"/>
          </a:xfrm>
          <a:custGeom>
            <a:avLst/>
            <a:gdLst/>
            <a:ahLst/>
            <a:cxnLst/>
            <a:rect l="l" t="t" r="r" b="b"/>
            <a:pathLst>
              <a:path w="508634" h="509270">
                <a:moveTo>
                  <a:pt x="396900" y="153758"/>
                </a:moveTo>
                <a:lnTo>
                  <a:pt x="357289" y="113449"/>
                </a:lnTo>
                <a:lnTo>
                  <a:pt x="254342" y="214706"/>
                </a:lnTo>
                <a:lnTo>
                  <a:pt x="151396" y="113449"/>
                </a:lnTo>
                <a:lnTo>
                  <a:pt x="111785" y="153758"/>
                </a:lnTo>
                <a:lnTo>
                  <a:pt x="214045" y="254355"/>
                </a:lnTo>
                <a:lnTo>
                  <a:pt x="111785" y="354952"/>
                </a:lnTo>
                <a:lnTo>
                  <a:pt x="151396" y="395262"/>
                </a:lnTo>
                <a:lnTo>
                  <a:pt x="254342" y="293992"/>
                </a:lnTo>
                <a:lnTo>
                  <a:pt x="357289" y="395262"/>
                </a:lnTo>
                <a:lnTo>
                  <a:pt x="396900" y="354952"/>
                </a:lnTo>
                <a:lnTo>
                  <a:pt x="294627" y="254355"/>
                </a:lnTo>
                <a:lnTo>
                  <a:pt x="396900" y="153758"/>
                </a:lnTo>
                <a:close/>
              </a:path>
              <a:path w="508634" h="509270">
                <a:moveTo>
                  <a:pt x="508533" y="0"/>
                </a:moveTo>
                <a:lnTo>
                  <a:pt x="452031" y="0"/>
                </a:lnTo>
                <a:lnTo>
                  <a:pt x="452031" y="56540"/>
                </a:lnTo>
                <a:lnTo>
                  <a:pt x="452031" y="452285"/>
                </a:lnTo>
                <a:lnTo>
                  <a:pt x="56502" y="452285"/>
                </a:lnTo>
                <a:lnTo>
                  <a:pt x="56502" y="56540"/>
                </a:lnTo>
                <a:lnTo>
                  <a:pt x="452031" y="56540"/>
                </a:lnTo>
                <a:lnTo>
                  <a:pt x="452031" y="0"/>
                </a:lnTo>
                <a:lnTo>
                  <a:pt x="0" y="0"/>
                </a:lnTo>
                <a:lnTo>
                  <a:pt x="0" y="508825"/>
                </a:lnTo>
                <a:lnTo>
                  <a:pt x="508533" y="508825"/>
                </a:lnTo>
                <a:lnTo>
                  <a:pt x="508533" y="452285"/>
                </a:lnTo>
                <a:lnTo>
                  <a:pt x="508533" y="56540"/>
                </a:lnTo>
                <a:lnTo>
                  <a:pt x="5085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78217" y="3420504"/>
            <a:ext cx="773430" cy="779780"/>
            <a:chOff x="578217" y="3420504"/>
            <a:chExt cx="773430" cy="779780"/>
          </a:xfrm>
        </p:grpSpPr>
        <p:sp>
          <p:nvSpPr>
            <p:cNvPr id="12" name="object 12"/>
            <p:cNvSpPr/>
            <p:nvPr/>
          </p:nvSpPr>
          <p:spPr>
            <a:xfrm>
              <a:off x="578205" y="3420516"/>
              <a:ext cx="773430" cy="779780"/>
            </a:xfrm>
            <a:custGeom>
              <a:avLst/>
              <a:gdLst/>
              <a:ahLst/>
              <a:cxnLst/>
              <a:rect l="l" t="t" r="r" b="b"/>
              <a:pathLst>
                <a:path w="773430" h="779779">
                  <a:moveTo>
                    <a:pt x="452043" y="385381"/>
                  </a:moveTo>
                  <a:lnTo>
                    <a:pt x="449719" y="373507"/>
                  </a:lnTo>
                  <a:lnTo>
                    <a:pt x="443331" y="363943"/>
                  </a:lnTo>
                  <a:lnTo>
                    <a:pt x="433768" y="357555"/>
                  </a:lnTo>
                  <a:lnTo>
                    <a:pt x="421906" y="355231"/>
                  </a:lnTo>
                  <a:lnTo>
                    <a:pt x="395541" y="355231"/>
                  </a:lnTo>
                  <a:lnTo>
                    <a:pt x="395541" y="411759"/>
                  </a:lnTo>
                  <a:lnTo>
                    <a:pt x="395541" y="628484"/>
                  </a:lnTo>
                  <a:lnTo>
                    <a:pt x="56515" y="628484"/>
                  </a:lnTo>
                  <a:lnTo>
                    <a:pt x="56515" y="411759"/>
                  </a:lnTo>
                  <a:lnTo>
                    <a:pt x="395541" y="411759"/>
                  </a:lnTo>
                  <a:lnTo>
                    <a:pt x="395541" y="355231"/>
                  </a:lnTo>
                  <a:lnTo>
                    <a:pt x="30137" y="355231"/>
                  </a:lnTo>
                  <a:lnTo>
                    <a:pt x="18275" y="357555"/>
                  </a:lnTo>
                  <a:lnTo>
                    <a:pt x="8712" y="363943"/>
                  </a:lnTo>
                  <a:lnTo>
                    <a:pt x="2336" y="373507"/>
                  </a:lnTo>
                  <a:lnTo>
                    <a:pt x="0" y="385381"/>
                  </a:lnTo>
                  <a:lnTo>
                    <a:pt x="0" y="654862"/>
                  </a:lnTo>
                  <a:lnTo>
                    <a:pt x="2336" y="666724"/>
                  </a:lnTo>
                  <a:lnTo>
                    <a:pt x="8712" y="676300"/>
                  </a:lnTo>
                  <a:lnTo>
                    <a:pt x="18275" y="682688"/>
                  </a:lnTo>
                  <a:lnTo>
                    <a:pt x="30137" y="685012"/>
                  </a:lnTo>
                  <a:lnTo>
                    <a:pt x="178930" y="685012"/>
                  </a:lnTo>
                  <a:lnTo>
                    <a:pt x="178930" y="722706"/>
                  </a:lnTo>
                  <a:lnTo>
                    <a:pt x="113017" y="722706"/>
                  </a:lnTo>
                  <a:lnTo>
                    <a:pt x="113017" y="779246"/>
                  </a:lnTo>
                  <a:lnTo>
                    <a:pt x="339026" y="779246"/>
                  </a:lnTo>
                  <a:lnTo>
                    <a:pt x="339026" y="722706"/>
                  </a:lnTo>
                  <a:lnTo>
                    <a:pt x="273113" y="722706"/>
                  </a:lnTo>
                  <a:lnTo>
                    <a:pt x="273113" y="685012"/>
                  </a:lnTo>
                  <a:lnTo>
                    <a:pt x="421906" y="685012"/>
                  </a:lnTo>
                  <a:lnTo>
                    <a:pt x="433768" y="682688"/>
                  </a:lnTo>
                  <a:lnTo>
                    <a:pt x="443331" y="676300"/>
                  </a:lnTo>
                  <a:lnTo>
                    <a:pt x="449719" y="666724"/>
                  </a:lnTo>
                  <a:lnTo>
                    <a:pt x="452043" y="654862"/>
                  </a:lnTo>
                  <a:lnTo>
                    <a:pt x="452043" y="628484"/>
                  </a:lnTo>
                  <a:lnTo>
                    <a:pt x="452043" y="411759"/>
                  </a:lnTo>
                  <a:lnTo>
                    <a:pt x="452043" y="385381"/>
                  </a:lnTo>
                  <a:close/>
                </a:path>
                <a:path w="773430" h="779779">
                  <a:moveTo>
                    <a:pt x="773176" y="218592"/>
                  </a:moveTo>
                  <a:lnTo>
                    <a:pt x="767676" y="186372"/>
                  </a:lnTo>
                  <a:lnTo>
                    <a:pt x="752462" y="158648"/>
                  </a:lnTo>
                  <a:lnTo>
                    <a:pt x="729475" y="137109"/>
                  </a:lnTo>
                  <a:lnTo>
                    <a:pt x="717613" y="131483"/>
                  </a:lnTo>
                  <a:lnTo>
                    <a:pt x="717613" y="217652"/>
                  </a:lnTo>
                  <a:lnTo>
                    <a:pt x="713600" y="234365"/>
                  </a:lnTo>
                  <a:lnTo>
                    <a:pt x="703834" y="248158"/>
                  </a:lnTo>
                  <a:lnTo>
                    <a:pt x="689673" y="257543"/>
                  </a:lnTo>
                  <a:lnTo>
                    <a:pt x="672414" y="260997"/>
                  </a:lnTo>
                  <a:lnTo>
                    <a:pt x="393649" y="260997"/>
                  </a:lnTo>
                  <a:lnTo>
                    <a:pt x="352463" y="240855"/>
                  </a:lnTo>
                  <a:lnTo>
                    <a:pt x="339090" y="203517"/>
                  </a:lnTo>
                  <a:lnTo>
                    <a:pt x="339001" y="200406"/>
                  </a:lnTo>
                  <a:lnTo>
                    <a:pt x="359791" y="157670"/>
                  </a:lnTo>
                  <a:lnTo>
                    <a:pt x="396481" y="144157"/>
                  </a:lnTo>
                  <a:lnTo>
                    <a:pt x="403072" y="144157"/>
                  </a:lnTo>
                  <a:lnTo>
                    <a:pt x="405892" y="145097"/>
                  </a:lnTo>
                  <a:lnTo>
                    <a:pt x="422846" y="147929"/>
                  </a:lnTo>
                  <a:lnTo>
                    <a:pt x="422846" y="144157"/>
                  </a:lnTo>
                  <a:lnTo>
                    <a:pt x="422846" y="129082"/>
                  </a:lnTo>
                  <a:lnTo>
                    <a:pt x="426720" y="105841"/>
                  </a:lnTo>
                  <a:lnTo>
                    <a:pt x="426783" y="105473"/>
                  </a:lnTo>
                  <a:lnTo>
                    <a:pt x="426897" y="104787"/>
                  </a:lnTo>
                  <a:lnTo>
                    <a:pt x="438264" y="83858"/>
                  </a:lnTo>
                  <a:lnTo>
                    <a:pt x="455828" y="67868"/>
                  </a:lnTo>
                  <a:lnTo>
                    <a:pt x="478409" y="58420"/>
                  </a:lnTo>
                  <a:lnTo>
                    <a:pt x="489712" y="56527"/>
                  </a:lnTo>
                  <a:lnTo>
                    <a:pt x="495363" y="56527"/>
                  </a:lnTo>
                  <a:lnTo>
                    <a:pt x="533031" y="67132"/>
                  </a:lnTo>
                  <a:lnTo>
                    <a:pt x="559396" y="96100"/>
                  </a:lnTo>
                  <a:lnTo>
                    <a:pt x="565048" y="107416"/>
                  </a:lnTo>
                  <a:lnTo>
                    <a:pt x="577291" y="102704"/>
                  </a:lnTo>
                  <a:lnTo>
                    <a:pt x="582942" y="100812"/>
                  </a:lnTo>
                  <a:lnTo>
                    <a:pt x="589534" y="99872"/>
                  </a:lnTo>
                  <a:lnTo>
                    <a:pt x="596125" y="99872"/>
                  </a:lnTo>
                  <a:lnTo>
                    <a:pt x="605129" y="100571"/>
                  </a:lnTo>
                  <a:lnTo>
                    <a:pt x="614286" y="102704"/>
                  </a:lnTo>
                  <a:lnTo>
                    <a:pt x="614083" y="102704"/>
                  </a:lnTo>
                  <a:lnTo>
                    <a:pt x="622084" y="105841"/>
                  </a:lnTo>
                  <a:lnTo>
                    <a:pt x="630034" y="110236"/>
                  </a:lnTo>
                  <a:lnTo>
                    <a:pt x="640207" y="119862"/>
                  </a:lnTo>
                  <a:lnTo>
                    <a:pt x="647928" y="131445"/>
                  </a:lnTo>
                  <a:lnTo>
                    <a:pt x="652703" y="144157"/>
                  </a:lnTo>
                  <a:lnTo>
                    <a:pt x="652805" y="144424"/>
                  </a:lnTo>
                  <a:lnTo>
                    <a:pt x="654443" y="157670"/>
                  </a:lnTo>
                  <a:lnTo>
                    <a:pt x="654519" y="173367"/>
                  </a:lnTo>
                  <a:lnTo>
                    <a:pt x="673354" y="173367"/>
                  </a:lnTo>
                  <a:lnTo>
                    <a:pt x="690600" y="176847"/>
                  </a:lnTo>
                  <a:lnTo>
                    <a:pt x="704697" y="186372"/>
                  </a:lnTo>
                  <a:lnTo>
                    <a:pt x="714133" y="200406"/>
                  </a:lnTo>
                  <a:lnTo>
                    <a:pt x="717613" y="217652"/>
                  </a:lnTo>
                  <a:lnTo>
                    <a:pt x="717613" y="131483"/>
                  </a:lnTo>
                  <a:lnTo>
                    <a:pt x="700659" y="123431"/>
                  </a:lnTo>
                  <a:lnTo>
                    <a:pt x="692073" y="99872"/>
                  </a:lnTo>
                  <a:lnTo>
                    <a:pt x="689406" y="92532"/>
                  </a:lnTo>
                  <a:lnTo>
                    <a:pt x="668642" y="67868"/>
                  </a:lnTo>
                  <a:lnTo>
                    <a:pt x="612609" y="46164"/>
                  </a:lnTo>
                  <a:lnTo>
                    <a:pt x="607428" y="45224"/>
                  </a:lnTo>
                  <a:lnTo>
                    <a:pt x="602716" y="45224"/>
                  </a:lnTo>
                  <a:lnTo>
                    <a:pt x="597065" y="46164"/>
                  </a:lnTo>
                  <a:lnTo>
                    <a:pt x="592366" y="46164"/>
                  </a:lnTo>
                  <a:lnTo>
                    <a:pt x="573227" y="27025"/>
                  </a:lnTo>
                  <a:lnTo>
                    <a:pt x="550214" y="12484"/>
                  </a:lnTo>
                  <a:lnTo>
                    <a:pt x="524027" y="3238"/>
                  </a:lnTo>
                  <a:lnTo>
                    <a:pt x="495363" y="0"/>
                  </a:lnTo>
                  <a:lnTo>
                    <a:pt x="454406" y="6858"/>
                  </a:lnTo>
                  <a:lnTo>
                    <a:pt x="419201" y="25908"/>
                  </a:lnTo>
                  <a:lnTo>
                    <a:pt x="391934" y="54851"/>
                  </a:lnTo>
                  <a:lnTo>
                    <a:pt x="374815" y="91389"/>
                  </a:lnTo>
                  <a:lnTo>
                    <a:pt x="338150" y="105473"/>
                  </a:lnTo>
                  <a:lnTo>
                    <a:pt x="308902" y="130492"/>
                  </a:lnTo>
                  <a:lnTo>
                    <a:pt x="289534" y="164007"/>
                  </a:lnTo>
                  <a:lnTo>
                    <a:pt x="282524" y="203517"/>
                  </a:lnTo>
                  <a:lnTo>
                    <a:pt x="291439" y="247967"/>
                  </a:lnTo>
                  <a:lnTo>
                    <a:pt x="315722" y="284200"/>
                  </a:lnTo>
                  <a:lnTo>
                    <a:pt x="351663" y="308597"/>
                  </a:lnTo>
                  <a:lnTo>
                    <a:pt x="395541" y="317538"/>
                  </a:lnTo>
                  <a:lnTo>
                    <a:pt x="678053" y="317538"/>
                  </a:lnTo>
                  <a:lnTo>
                    <a:pt x="715962" y="309765"/>
                  </a:lnTo>
                  <a:lnTo>
                    <a:pt x="746099" y="288556"/>
                  </a:lnTo>
                  <a:lnTo>
                    <a:pt x="763536" y="260997"/>
                  </a:lnTo>
                  <a:lnTo>
                    <a:pt x="765987" y="257111"/>
                  </a:lnTo>
                  <a:lnTo>
                    <a:pt x="773176" y="2185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4514" y="3775735"/>
              <a:ext cx="165814" cy="2091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7255" y="3528864"/>
              <a:ext cx="165814" cy="20918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04213" y="2724404"/>
            <a:ext cx="8783955" cy="1300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5015"/>
              </a:lnSpc>
              <a:spcBef>
                <a:spcPts val="105"/>
              </a:spcBef>
            </a:pPr>
            <a:r>
              <a:rPr b="1" dirty="0">
                <a:latin typeface="Arial"/>
                <a:cs typeface="Arial"/>
              </a:rPr>
              <a:t>Informing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Members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of</a:t>
            </a:r>
            <a:r>
              <a:rPr b="1" spc="-10" dirty="0">
                <a:latin typeface="Arial"/>
                <a:cs typeface="Arial"/>
              </a:rPr>
              <a:t> Upcoming</a:t>
            </a:r>
          </a:p>
          <a:p>
            <a:pPr marL="489584" algn="ctr">
              <a:lnSpc>
                <a:spcPts val="5015"/>
              </a:lnSpc>
            </a:pPr>
            <a:r>
              <a:rPr b="1" spc="-10" dirty="0">
                <a:latin typeface="Arial"/>
                <a:cs typeface="Arial"/>
              </a:rPr>
              <a:t>Changes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72745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Will</a:t>
            </a:r>
            <a:r>
              <a:rPr spc="-25" dirty="0"/>
              <a:t> </a:t>
            </a:r>
            <a:r>
              <a:rPr dirty="0"/>
              <a:t>Members</a:t>
            </a:r>
            <a:r>
              <a:rPr spc="-30" dirty="0"/>
              <a:t> </a:t>
            </a:r>
            <a:r>
              <a:rPr dirty="0"/>
              <a:t>Know</a:t>
            </a:r>
            <a:r>
              <a:rPr spc="-10" dirty="0"/>
              <a:t> </a:t>
            </a:r>
            <a:r>
              <a:rPr dirty="0"/>
              <a:t>If</a:t>
            </a:r>
            <a:r>
              <a:rPr spc="-70" dirty="0"/>
              <a:t> </a:t>
            </a:r>
            <a:r>
              <a:rPr spc="-20" dirty="0"/>
              <a:t>They </a:t>
            </a:r>
            <a:r>
              <a:rPr dirty="0"/>
              <a:t>Are</a:t>
            </a:r>
            <a:r>
              <a:rPr spc="-254" dirty="0"/>
              <a:t> </a:t>
            </a:r>
            <a:r>
              <a:rPr spc="-10" dirty="0"/>
              <a:t>Affected?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325511"/>
            <a:ext cx="12192000" cy="800735"/>
          </a:xfrm>
          <a:custGeom>
            <a:avLst/>
            <a:gdLst/>
            <a:ahLst/>
            <a:cxnLst/>
            <a:rect l="l" t="t" r="r" b="b"/>
            <a:pathLst>
              <a:path w="12192000" h="800735">
                <a:moveTo>
                  <a:pt x="12192000" y="0"/>
                </a:moveTo>
                <a:lnTo>
                  <a:pt x="0" y="0"/>
                </a:lnTo>
                <a:lnTo>
                  <a:pt x="0" y="800214"/>
                </a:lnTo>
                <a:lnTo>
                  <a:pt x="12192000" y="800214"/>
                </a:lnTo>
                <a:lnTo>
                  <a:pt x="12192000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07796" y="5567426"/>
            <a:ext cx="10976610" cy="968375"/>
            <a:chOff x="607796" y="5567426"/>
            <a:chExt cx="10976610" cy="968375"/>
          </a:xfrm>
        </p:grpSpPr>
        <p:sp>
          <p:nvSpPr>
            <p:cNvPr id="5" name="object 5"/>
            <p:cNvSpPr/>
            <p:nvPr/>
          </p:nvSpPr>
          <p:spPr>
            <a:xfrm>
              <a:off x="617321" y="5576951"/>
              <a:ext cx="10957560" cy="949325"/>
            </a:xfrm>
            <a:custGeom>
              <a:avLst/>
              <a:gdLst/>
              <a:ahLst/>
              <a:cxnLst/>
              <a:rect l="l" t="t" r="r" b="b"/>
              <a:pathLst>
                <a:path w="10957560" h="949325">
                  <a:moveTo>
                    <a:pt x="10799216" y="0"/>
                  </a:moveTo>
                  <a:lnTo>
                    <a:pt x="158165" y="0"/>
                  </a:lnTo>
                  <a:lnTo>
                    <a:pt x="108173" y="8059"/>
                  </a:lnTo>
                  <a:lnTo>
                    <a:pt x="64755" y="30504"/>
                  </a:lnTo>
                  <a:lnTo>
                    <a:pt x="30517" y="64734"/>
                  </a:lnTo>
                  <a:lnTo>
                    <a:pt x="8063" y="108146"/>
                  </a:lnTo>
                  <a:lnTo>
                    <a:pt x="0" y="158140"/>
                  </a:lnTo>
                  <a:lnTo>
                    <a:pt x="0" y="790803"/>
                  </a:lnTo>
                  <a:lnTo>
                    <a:pt x="8063" y="840795"/>
                  </a:lnTo>
                  <a:lnTo>
                    <a:pt x="30517" y="884213"/>
                  </a:lnTo>
                  <a:lnTo>
                    <a:pt x="64755" y="918452"/>
                  </a:lnTo>
                  <a:lnTo>
                    <a:pt x="108173" y="940905"/>
                  </a:lnTo>
                  <a:lnTo>
                    <a:pt x="158165" y="948969"/>
                  </a:lnTo>
                  <a:lnTo>
                    <a:pt x="10799216" y="948969"/>
                  </a:lnTo>
                  <a:lnTo>
                    <a:pt x="10849212" y="940905"/>
                  </a:lnTo>
                  <a:lnTo>
                    <a:pt x="10892619" y="918452"/>
                  </a:lnTo>
                  <a:lnTo>
                    <a:pt x="10926839" y="884213"/>
                  </a:lnTo>
                  <a:lnTo>
                    <a:pt x="10949275" y="840795"/>
                  </a:lnTo>
                  <a:lnTo>
                    <a:pt x="10957331" y="790803"/>
                  </a:lnTo>
                  <a:lnTo>
                    <a:pt x="10957331" y="158140"/>
                  </a:lnTo>
                  <a:lnTo>
                    <a:pt x="10949275" y="108146"/>
                  </a:lnTo>
                  <a:lnTo>
                    <a:pt x="10926839" y="64734"/>
                  </a:lnTo>
                  <a:lnTo>
                    <a:pt x="10892619" y="30504"/>
                  </a:lnTo>
                  <a:lnTo>
                    <a:pt x="10849212" y="8059"/>
                  </a:lnTo>
                  <a:lnTo>
                    <a:pt x="10799216" y="0"/>
                  </a:lnTo>
                  <a:close/>
                </a:path>
              </a:pathLst>
            </a:custGeom>
            <a:solidFill>
              <a:srgbClr val="FFE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7321" y="5576951"/>
              <a:ext cx="10957560" cy="949325"/>
            </a:xfrm>
            <a:custGeom>
              <a:avLst/>
              <a:gdLst/>
              <a:ahLst/>
              <a:cxnLst/>
              <a:rect l="l" t="t" r="r" b="b"/>
              <a:pathLst>
                <a:path w="10957560" h="949325">
                  <a:moveTo>
                    <a:pt x="0" y="158140"/>
                  </a:moveTo>
                  <a:lnTo>
                    <a:pt x="8063" y="108146"/>
                  </a:lnTo>
                  <a:lnTo>
                    <a:pt x="30517" y="64734"/>
                  </a:lnTo>
                  <a:lnTo>
                    <a:pt x="64755" y="30504"/>
                  </a:lnTo>
                  <a:lnTo>
                    <a:pt x="108173" y="8059"/>
                  </a:lnTo>
                  <a:lnTo>
                    <a:pt x="158165" y="0"/>
                  </a:lnTo>
                  <a:lnTo>
                    <a:pt x="10799216" y="0"/>
                  </a:lnTo>
                  <a:lnTo>
                    <a:pt x="10849212" y="8059"/>
                  </a:lnTo>
                  <a:lnTo>
                    <a:pt x="10892619" y="30504"/>
                  </a:lnTo>
                  <a:lnTo>
                    <a:pt x="10926839" y="64734"/>
                  </a:lnTo>
                  <a:lnTo>
                    <a:pt x="10949275" y="108146"/>
                  </a:lnTo>
                  <a:lnTo>
                    <a:pt x="10957331" y="158140"/>
                  </a:lnTo>
                  <a:lnTo>
                    <a:pt x="10957331" y="790803"/>
                  </a:lnTo>
                  <a:lnTo>
                    <a:pt x="10949275" y="840795"/>
                  </a:lnTo>
                  <a:lnTo>
                    <a:pt x="10926839" y="884213"/>
                  </a:lnTo>
                  <a:lnTo>
                    <a:pt x="10892619" y="918452"/>
                  </a:lnTo>
                  <a:lnTo>
                    <a:pt x="10849212" y="940905"/>
                  </a:lnTo>
                  <a:lnTo>
                    <a:pt x="10799216" y="948969"/>
                  </a:lnTo>
                  <a:lnTo>
                    <a:pt x="158165" y="948969"/>
                  </a:lnTo>
                  <a:lnTo>
                    <a:pt x="108173" y="940905"/>
                  </a:lnTo>
                  <a:lnTo>
                    <a:pt x="64755" y="918452"/>
                  </a:lnTo>
                  <a:lnTo>
                    <a:pt x="30517" y="884213"/>
                  </a:lnTo>
                  <a:lnTo>
                    <a:pt x="8063" y="840795"/>
                  </a:lnTo>
                  <a:lnTo>
                    <a:pt x="0" y="790803"/>
                  </a:lnTo>
                  <a:lnTo>
                    <a:pt x="0" y="158140"/>
                  </a:lnTo>
                  <a:close/>
                </a:path>
              </a:pathLst>
            </a:custGeom>
            <a:ln w="1905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15518" y="1397000"/>
            <a:ext cx="11480165" cy="5278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13055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If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member’s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coverage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changing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due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H.R.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immigrant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eligibility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changes,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they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will</a:t>
            </a:r>
            <a:endParaRPr sz="2000">
              <a:latin typeface="Arial"/>
              <a:cs typeface="Arial"/>
            </a:endParaRPr>
          </a:p>
          <a:p>
            <a:pPr marR="313055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receive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Notice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Case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Action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mail,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text,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email.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2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lr>
                <a:srgbClr val="0E406B"/>
              </a:buClr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The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notice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explain: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25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The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action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taken;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40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Effective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date;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30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The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reasoning for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decision;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30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The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legal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basis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change;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40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Changes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their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coverage;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30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Details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about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their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new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coverage;</a:t>
            </a:r>
            <a:r>
              <a:rPr sz="1800" spc="-25" dirty="0">
                <a:latin typeface="Arial"/>
                <a:cs typeface="Arial"/>
              </a:rPr>
              <a:t> and</a:t>
            </a:r>
            <a:endParaRPr sz="18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825"/>
              </a:spcBef>
              <a:buClr>
                <a:srgbClr val="0E406B"/>
              </a:buClr>
              <a:buChar char="•"/>
              <a:tabLst>
                <a:tab pos="697865" algn="l"/>
              </a:tabLst>
            </a:pPr>
            <a:r>
              <a:rPr sz="1800" dirty="0">
                <a:latin typeface="Arial"/>
                <a:cs typeface="Arial"/>
              </a:rPr>
              <a:t>How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appeal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decision.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1800">
              <a:latin typeface="Arial"/>
              <a:cs typeface="Arial"/>
            </a:endParaRPr>
          </a:p>
          <a:p>
            <a:pPr marL="386080" marR="704850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If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member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submits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documentation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verify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eligibility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but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receives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notice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terminates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their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benefits </a:t>
            </a:r>
            <a:r>
              <a:rPr sz="1600" dirty="0">
                <a:latin typeface="Arial"/>
                <a:cs typeface="Arial"/>
              </a:rPr>
              <a:t>due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not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having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documentation, </a:t>
            </a:r>
            <a:r>
              <a:rPr sz="1600" dirty="0">
                <a:latin typeface="Arial"/>
                <a:cs typeface="Arial"/>
              </a:rPr>
              <a:t>they should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call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844-464-</a:t>
            </a:r>
            <a:r>
              <a:rPr sz="1600" dirty="0">
                <a:latin typeface="Arial"/>
                <a:cs typeface="Arial"/>
              </a:rPr>
              <a:t>3447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talk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case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worker.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They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may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also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use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the </a:t>
            </a:r>
            <a:r>
              <a:rPr sz="1600" dirty="0">
                <a:latin typeface="Arial"/>
                <a:cs typeface="Arial"/>
              </a:rPr>
              <a:t>automated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system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number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hear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case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status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updates,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including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if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documentation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received.</a:t>
            </a:r>
            <a:endParaRPr sz="16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520"/>
              </a:spcBef>
            </a:pPr>
            <a:r>
              <a:rPr sz="1200" spc="-25" dirty="0"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72745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Will</a:t>
            </a:r>
            <a:r>
              <a:rPr spc="-25" dirty="0"/>
              <a:t> </a:t>
            </a:r>
            <a:r>
              <a:rPr dirty="0"/>
              <a:t>Members</a:t>
            </a:r>
            <a:r>
              <a:rPr spc="-30" dirty="0"/>
              <a:t> </a:t>
            </a:r>
            <a:r>
              <a:rPr dirty="0"/>
              <a:t>Know</a:t>
            </a:r>
            <a:r>
              <a:rPr spc="-10" dirty="0"/>
              <a:t> </a:t>
            </a:r>
            <a:r>
              <a:rPr dirty="0"/>
              <a:t>If</a:t>
            </a:r>
            <a:r>
              <a:rPr spc="-70" dirty="0"/>
              <a:t> </a:t>
            </a:r>
            <a:r>
              <a:rPr spc="-20" dirty="0"/>
              <a:t>They </a:t>
            </a:r>
            <a:r>
              <a:rPr dirty="0"/>
              <a:t>Are</a:t>
            </a:r>
            <a:r>
              <a:rPr spc="-254" dirty="0"/>
              <a:t> </a:t>
            </a:r>
            <a:r>
              <a:rPr spc="-10" dirty="0"/>
              <a:t>Affected?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5518" y="1600174"/>
            <a:ext cx="10750550" cy="431736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80"/>
              </a:spcBef>
              <a:buClr>
                <a:srgbClr val="0E406B"/>
              </a:buClr>
              <a:buChar char="•"/>
              <a:tabLst>
                <a:tab pos="240665" algn="l"/>
              </a:tabLst>
            </a:pPr>
            <a:r>
              <a:rPr sz="2000" dirty="0">
                <a:latin typeface="Arial"/>
                <a:cs typeface="Arial"/>
              </a:rPr>
              <a:t>Members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should:</a:t>
            </a:r>
            <a:endParaRPr sz="20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785"/>
              </a:spcBef>
              <a:buClr>
                <a:srgbClr val="0E406B"/>
              </a:buClr>
              <a:buFont typeface="Arial"/>
              <a:buChar char="•"/>
              <a:tabLst>
                <a:tab pos="697865" algn="l"/>
              </a:tabLst>
            </a:pPr>
            <a:r>
              <a:rPr sz="2000" b="1" dirty="0">
                <a:latin typeface="Arial"/>
                <a:cs typeface="Arial"/>
              </a:rPr>
              <a:t>Keep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their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contact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information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updated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verif</a:t>
            </a:r>
            <a:r>
              <a:rPr sz="2000" b="1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y</a:t>
            </a:r>
            <a:r>
              <a:rPr sz="2000" b="1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3"/>
              </a:rPr>
              <a:t>their</a:t>
            </a:r>
            <a:r>
              <a:rPr sz="2000" b="1" u="sng" spc="-5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000" b="1" u="sng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Arial"/>
                <a:cs typeface="Arial"/>
                <a:hlinkClick r:id="rId3"/>
              </a:rPr>
              <a:t>identity</a:t>
            </a:r>
            <a:r>
              <a:rPr sz="2000" b="1" u="none" spc="-60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in</a:t>
            </a:r>
            <a:r>
              <a:rPr sz="2000" u="none" spc="-25" dirty="0"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MI</a:t>
            </a:r>
            <a:r>
              <a:rPr sz="20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Bridges</a:t>
            </a:r>
            <a:r>
              <a:rPr sz="2000" u="none" spc="-40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2000" u="none" dirty="0">
                <a:latin typeface="Arial"/>
                <a:cs typeface="Arial"/>
              </a:rPr>
              <a:t>so</a:t>
            </a:r>
            <a:r>
              <a:rPr sz="2000" u="none" spc="-40" dirty="0">
                <a:latin typeface="Arial"/>
                <a:cs typeface="Arial"/>
              </a:rPr>
              <a:t> </a:t>
            </a:r>
            <a:r>
              <a:rPr sz="2000" u="none" spc="-20" dirty="0">
                <a:latin typeface="Arial"/>
                <a:cs typeface="Arial"/>
              </a:rPr>
              <a:t>they</a:t>
            </a:r>
            <a:endParaRPr sz="20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don’t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miss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important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notices.</a:t>
            </a:r>
            <a:endParaRPr sz="2000">
              <a:latin typeface="Arial"/>
              <a:cs typeface="Arial"/>
            </a:endParaRPr>
          </a:p>
          <a:p>
            <a:pPr marL="698500" marR="291465" lvl="1" indent="-228600">
              <a:lnSpc>
                <a:spcPct val="120000"/>
              </a:lnSpc>
              <a:spcBef>
                <a:spcPts val="300"/>
              </a:spcBef>
              <a:buClr>
                <a:srgbClr val="0E406B"/>
              </a:buClr>
              <a:buFont typeface="Arial"/>
              <a:buChar char="•"/>
              <a:tabLst>
                <a:tab pos="698500" algn="l"/>
              </a:tabLst>
            </a:pPr>
            <a:r>
              <a:rPr sz="2000" b="1" dirty="0">
                <a:latin typeface="Arial"/>
                <a:cs typeface="Arial"/>
              </a:rPr>
              <a:t>Use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their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coverage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now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get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care</a:t>
            </a:r>
            <a:r>
              <a:rPr sz="2000" dirty="0">
                <a:latin typeface="Arial"/>
                <a:cs typeface="Arial"/>
              </a:rPr>
              <a:t>—schedule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medical,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dental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behavioral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health </a:t>
            </a:r>
            <a:r>
              <a:rPr sz="2000" dirty="0">
                <a:latin typeface="Arial"/>
                <a:cs typeface="Arial"/>
              </a:rPr>
              <a:t>appointments;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refill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prescriptions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limit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allowed.</a:t>
            </a:r>
            <a:endParaRPr sz="2000">
              <a:latin typeface="Arial"/>
              <a:cs typeface="Arial"/>
            </a:endParaRPr>
          </a:p>
          <a:p>
            <a:pPr marL="698500" marR="311150" lvl="1" indent="-228600">
              <a:lnSpc>
                <a:spcPct val="120000"/>
              </a:lnSpc>
              <a:spcBef>
                <a:spcPts val="300"/>
              </a:spcBef>
              <a:buClr>
                <a:srgbClr val="0E406B"/>
              </a:buClr>
              <a:buFont typeface="Arial"/>
              <a:buChar char="•"/>
              <a:tabLst>
                <a:tab pos="698500" algn="l"/>
              </a:tabLst>
            </a:pPr>
            <a:r>
              <a:rPr sz="2000" b="1" dirty="0">
                <a:latin typeface="Arial"/>
                <a:cs typeface="Arial"/>
              </a:rPr>
              <a:t>Watch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their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mail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respond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quickly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Medicaid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renewal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packets,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letters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their </a:t>
            </a:r>
            <a:r>
              <a:rPr sz="2000" dirty="0">
                <a:latin typeface="Arial"/>
                <a:cs typeface="Arial"/>
              </a:rPr>
              <a:t>health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plan,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local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county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Medicaid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office.</a:t>
            </a:r>
            <a:endParaRPr sz="20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780"/>
              </a:spcBef>
              <a:buClr>
                <a:srgbClr val="0E406B"/>
              </a:buClr>
              <a:buFont typeface="Arial"/>
              <a:buChar char="•"/>
              <a:tabLst>
                <a:tab pos="1155065" algn="l"/>
              </a:tabLst>
            </a:pPr>
            <a:r>
              <a:rPr sz="2000" b="1" dirty="0">
                <a:latin typeface="Arial"/>
                <a:cs typeface="Arial"/>
              </a:rPr>
              <a:t>Provide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up-</a:t>
            </a:r>
            <a:r>
              <a:rPr sz="2000" b="1" dirty="0">
                <a:latin typeface="Arial"/>
                <a:cs typeface="Arial"/>
              </a:rPr>
              <a:t>to-date,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unexpired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immigration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documents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verify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eligibility.</a:t>
            </a:r>
            <a:endParaRPr sz="200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780"/>
              </a:spcBef>
              <a:buClr>
                <a:srgbClr val="0E406B"/>
              </a:buClr>
              <a:buFont typeface="Arial"/>
              <a:buChar char="•"/>
              <a:tabLst>
                <a:tab pos="697865" algn="l"/>
              </a:tabLst>
            </a:pPr>
            <a:r>
              <a:rPr sz="2000" b="1" dirty="0">
                <a:latin typeface="Arial"/>
                <a:cs typeface="Arial"/>
              </a:rPr>
              <a:t>Report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changes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may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affect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their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coverage.</a:t>
            </a:r>
            <a:endParaRPr sz="2000">
              <a:latin typeface="Arial"/>
              <a:cs typeface="Arial"/>
            </a:endParaRPr>
          </a:p>
          <a:p>
            <a:pPr marL="698500" marR="132715" lvl="1" indent="-228600">
              <a:lnSpc>
                <a:spcPct val="120000"/>
              </a:lnSpc>
              <a:spcBef>
                <a:spcPts val="305"/>
              </a:spcBef>
              <a:buClr>
                <a:srgbClr val="0E406B"/>
              </a:buClr>
              <a:buFont typeface="Arial"/>
              <a:buChar char="•"/>
              <a:tabLst>
                <a:tab pos="698500" algn="l"/>
              </a:tabLst>
            </a:pPr>
            <a:r>
              <a:rPr sz="2000" b="1" dirty="0">
                <a:latin typeface="Arial"/>
                <a:cs typeface="Arial"/>
              </a:rPr>
              <a:t>Continue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check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MI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Bridges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website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updates.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Information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posted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</a:t>
            </a:r>
            <a:r>
              <a:rPr sz="2000" spc="-25" dirty="0">
                <a:latin typeface="Arial"/>
                <a:cs typeface="Arial"/>
              </a:rPr>
              <a:t> it </a:t>
            </a:r>
            <a:r>
              <a:rPr sz="2000" dirty="0">
                <a:latin typeface="Arial"/>
                <a:cs typeface="Arial"/>
              </a:rPr>
              <a:t>becomes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available.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99569" y="646704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23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592573" y="3026156"/>
            <a:ext cx="30105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10" dirty="0">
                <a:latin typeface="Arial"/>
                <a:cs typeface="Arial"/>
              </a:rPr>
              <a:t>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3384</Words>
  <Application>Microsoft Office PowerPoint</Application>
  <PresentationFormat>Widescreen</PresentationFormat>
  <Paragraphs>306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Times New Roman</vt:lpstr>
      <vt:lpstr>Office Theme</vt:lpstr>
      <vt:lpstr>Medicaid Eligibility Changes for Certain Immigrants: What Community Based Organizations Need to Know to Help Immigrant Families</vt:lpstr>
      <vt:lpstr>Overview</vt:lpstr>
      <vt:lpstr>What is Changing</vt:lpstr>
      <vt:lpstr>Medicaid Eligibility Changes for Certain Immigrants</vt:lpstr>
      <vt:lpstr>What Changed Under Federal Law (1/2)</vt:lpstr>
      <vt:lpstr>What Changed Under Federal Law (2/2)</vt:lpstr>
      <vt:lpstr>Other Potential Coverage Pathways</vt:lpstr>
      <vt:lpstr>Michigan's CHIPRA 214 Option Preserves Coverage for Many Families</vt:lpstr>
      <vt:lpstr>Emergency Services Only: What Coverage Remains?</vt:lpstr>
      <vt:lpstr>Maternity Outpatient Medical Services (MOMS)</vt:lpstr>
      <vt:lpstr>How Michigan Will Determine Whether Coverage Continues</vt:lpstr>
      <vt:lpstr>What Is Not Changing for Legal Permanent Residents (LPRs)</vt:lpstr>
      <vt:lpstr>Coverage Transition Scenarios</vt:lpstr>
      <vt:lpstr>Scenario 1: Refugee Who Adjusted to Lawful Permanent Resident (LPR) Maintains Full Medicaid</vt:lpstr>
      <vt:lpstr>Scenario 2: Adult Asylee Whose Full Medicaid Coverage Ends</vt:lpstr>
      <vt:lpstr>Scenario 3: Child Eligible Under CHIPRA-214</vt:lpstr>
      <vt:lpstr>Scenario 4: Pregnant Asylee Retains Full Medicaid Coverage under CHIPRA-214</vt:lpstr>
      <vt:lpstr>Special Rules for People with Supplemental Security Income</vt:lpstr>
      <vt:lpstr>Certain SSI Recipients May Keep SSI but Lose Medicaid</vt:lpstr>
      <vt:lpstr>Scenario 5: SSI Recipient Loses Full Medicaid Coverage</vt:lpstr>
      <vt:lpstr>Informing Members of Upcoming Changes</vt:lpstr>
      <vt:lpstr>How Will Members Know If They Are Affected?</vt:lpstr>
      <vt:lpstr>How Will Members Know If They Are Affected?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here.</dc:title>
  <dc:creator>Lee, Vong</dc:creator>
  <cp:lastModifiedBy>Tiffany Devon</cp:lastModifiedBy>
  <cp:revision>1</cp:revision>
  <dcterms:created xsi:type="dcterms:W3CDTF">2026-08-20T18:16:07Z</dcterms:created>
  <dcterms:modified xsi:type="dcterms:W3CDTF">2026-08-26T13:22:47Z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2026-08-20T00:00:00Z</vt:filetime>
  </property>
  <property fmtid="{D5CDD505-2E9C-101B-9397-08002B2CF9AE}" pid="5" name="MSIP_Label_3a2fed65-62e7-46ea-af74-187e0c17143a_ActionId">
    <vt:lpwstr>ffba6abd-3210-4e3c-8a4a-c9841927bbcf</vt:lpwstr>
  </property>
  <property fmtid="{D5CDD505-2E9C-101B-9397-08002B2CF9AE}" pid="6" name="MSIP_Label_3a2fed65-62e7-46ea-af74-187e0c17143a_ContentBits">
    <vt:lpwstr>0</vt:lpwstr>
  </property>
  <property fmtid="{D5CDD505-2E9C-101B-9397-08002B2CF9AE}" pid="7" name="MSIP_Label_3a2fed65-62e7-46ea-af74-187e0c17143a_Enabled">
    <vt:lpwstr>true</vt:lpwstr>
  </property>
  <property fmtid="{D5CDD505-2E9C-101B-9397-08002B2CF9AE}" pid="8" name="MSIP_Label_3a2fed65-62e7-46ea-af74-187e0c17143a_Method">
    <vt:lpwstr>Privileged</vt:lpwstr>
  </property>
  <property fmtid="{D5CDD505-2E9C-101B-9397-08002B2CF9AE}" pid="9" name="MSIP_Label_3a2fed65-62e7-46ea-af74-187e0c17143a_Name">
    <vt:lpwstr>3a2fed65-62e7-46ea-af74-187e0c17143a</vt:lpwstr>
  </property>
  <property fmtid="{D5CDD505-2E9C-101B-9397-08002B2CF9AE}" pid="10" name="MSIP_Label_3a2fed65-62e7-46ea-af74-187e0c17143a_SetDate">
    <vt:lpwstr>2023-05-03T19:13:25Z</vt:lpwstr>
  </property>
  <property fmtid="{D5CDD505-2E9C-101B-9397-08002B2CF9AE}" pid="11" name="MSIP_Label_3a2fed65-62e7-46ea-af74-187e0c17143a_SiteId">
    <vt:lpwstr>d5fb7087-3777-42ad-966a-892ef47225d1</vt:lpwstr>
  </property>
  <property fmtid="{D5CDD505-2E9C-101B-9397-08002B2CF9AE}" pid="12" name="Producer">
    <vt:lpwstr>Microsoft® PowerPoint® for Microsoft 365</vt:lpwstr>
  </property>
</Properties>
</file>