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sldIdLst>
    <p:sldId id="312" r:id="rId6"/>
    <p:sldId id="282" r:id="rId7"/>
    <p:sldId id="264" r:id="rId8"/>
    <p:sldId id="262" r:id="rId9"/>
    <p:sldId id="268" r:id="rId10"/>
    <p:sldId id="269" r:id="rId11"/>
    <p:sldId id="270" r:id="rId12"/>
    <p:sldId id="271" r:id="rId13"/>
    <p:sldId id="272" r:id="rId14"/>
    <p:sldId id="273" r:id="rId15"/>
    <p:sldId id="283" r:id="rId16"/>
    <p:sldId id="274" r:id="rId17"/>
    <p:sldId id="275" r:id="rId18"/>
    <p:sldId id="276" r:id="rId19"/>
    <p:sldId id="294" r:id="rId20"/>
    <p:sldId id="277" r:id="rId21"/>
    <p:sldId id="278" r:id="rId22"/>
    <p:sldId id="284" r:id="rId23"/>
    <p:sldId id="279" r:id="rId24"/>
    <p:sldId id="285" r:id="rId25"/>
    <p:sldId id="280" r:id="rId26"/>
    <p:sldId id="281" r:id="rId27"/>
    <p:sldId id="286" r:id="rId28"/>
    <p:sldId id="287" r:id="rId29"/>
    <p:sldId id="288" r:id="rId30"/>
    <p:sldId id="295" r:id="rId31"/>
    <p:sldId id="289" r:id="rId32"/>
    <p:sldId id="296" r:id="rId33"/>
    <p:sldId id="290" r:id="rId34"/>
    <p:sldId id="291" r:id="rId35"/>
    <p:sldId id="292" r:id="rId36"/>
    <p:sldId id="293" r:id="rId37"/>
    <p:sldId id="297" r:id="rId38"/>
    <p:sldId id="298" r:id="rId39"/>
    <p:sldId id="301" r:id="rId40"/>
    <p:sldId id="299" r:id="rId41"/>
    <p:sldId id="300" r:id="rId42"/>
    <p:sldId id="302" r:id="rId43"/>
    <p:sldId id="303" r:id="rId44"/>
    <p:sldId id="304" r:id="rId45"/>
    <p:sldId id="305" r:id="rId46"/>
    <p:sldId id="306" r:id="rId47"/>
    <p:sldId id="307" r:id="rId48"/>
    <p:sldId id="308" r:id="rId49"/>
    <p:sldId id="311" r:id="rId50"/>
    <p:sldId id="313" r:id="rId51"/>
    <p:sldId id="31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817A1F-0EA5-8E84-E5A0-328C71DB8EDB}" name="Droelle, Isabella (DHHS)" initials="ID" userId="S::DroelleI@michigan.gov::ee2f032e-4113-4394-9b84-5d93395947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4E"/>
    <a:srgbClr val="0F40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3FA34-8CA9-4037-8CEA-5771AB432D9F}" v="4" dt="2025-10-07T16:45:53.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090"/>
    <p:restoredTop sz="96327"/>
  </p:normalViewPr>
  <p:slideViewPr>
    <p:cSldViewPr snapToGrid="0">
      <p:cViewPr varScale="1">
        <p:scale>
          <a:sx n="39" d="100"/>
          <a:sy n="39" d="100"/>
        </p:scale>
        <p:origin x="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19611-B6D8-3346-8802-AF9955C36B3C}"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US"/>
        </a:p>
      </dgm:t>
    </dgm:pt>
    <dgm:pt modelId="{AF981D07-0233-9141-84CD-6563F9EB3E72}">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Learn about the history, intent, and implementation of HCBS in Michigan</a:t>
          </a:r>
        </a:p>
      </dgm:t>
    </dgm:pt>
    <dgm:pt modelId="{156B2907-1C16-6840-94C7-3E510BD65C8D}" type="parTrans" cxnId="{2AF7D58C-88C8-B749-AC42-6454B636646E}">
      <dgm:prSet/>
      <dgm:spPr/>
      <dgm:t>
        <a:bodyPr/>
        <a:lstStyle/>
        <a:p>
          <a:endParaRPr lang="en-US"/>
        </a:p>
      </dgm:t>
    </dgm:pt>
    <dgm:pt modelId="{87A47DDA-5569-4C4B-804D-A18A671FA5BC}" type="sibTrans" cxnId="{2AF7D58C-88C8-B749-AC42-6454B636646E}">
      <dgm:prSet/>
      <dgm:spPr/>
      <dgm:t>
        <a:bodyPr/>
        <a:lstStyle/>
        <a:p>
          <a:endParaRPr lang="en-US"/>
        </a:p>
      </dgm:t>
    </dgm:pt>
    <dgm:pt modelId="{4BCFDA33-CED3-704D-94EB-E5ED319F36D9}">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Become familiar with Michigan’s Medicaid waiver programs that support HCBS</a:t>
          </a:r>
        </a:p>
      </dgm:t>
    </dgm:pt>
    <dgm:pt modelId="{32AA36A4-C9D8-D143-A32D-1CE8F75D4E37}" type="parTrans" cxnId="{86E16833-121C-7F47-AA2D-85D3ACCA411A}">
      <dgm:prSet/>
      <dgm:spPr/>
      <dgm:t>
        <a:bodyPr/>
        <a:lstStyle/>
        <a:p>
          <a:endParaRPr lang="en-US"/>
        </a:p>
      </dgm:t>
    </dgm:pt>
    <dgm:pt modelId="{2822932B-7D72-5E47-BA3D-EEB968D7B8FF}" type="sibTrans" cxnId="{86E16833-121C-7F47-AA2D-85D3ACCA411A}">
      <dgm:prSet/>
      <dgm:spPr/>
      <dgm:t>
        <a:bodyPr/>
        <a:lstStyle/>
        <a:p>
          <a:endParaRPr lang="en-US"/>
        </a:p>
      </dgm:t>
    </dgm:pt>
    <dgm:pt modelId="{2FD387A1-299B-3640-BA86-16C099C8957D}">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Understand the intent of the HCBS Final Rule Set and the PCP process </a:t>
          </a:r>
        </a:p>
      </dgm:t>
    </dgm:pt>
    <dgm:pt modelId="{EE8CA620-AD42-0344-BAA0-284AA6E3F6A6}" type="parTrans" cxnId="{DECB3C9D-2D9C-6340-BC20-51DF33E41EF2}">
      <dgm:prSet/>
      <dgm:spPr/>
      <dgm:t>
        <a:bodyPr/>
        <a:lstStyle/>
        <a:p>
          <a:endParaRPr lang="en-US"/>
        </a:p>
      </dgm:t>
    </dgm:pt>
    <dgm:pt modelId="{F11E6B7B-3212-654A-A22A-1C5EF62BA3B3}" type="sibTrans" cxnId="{DECB3C9D-2D9C-6340-BC20-51DF33E41EF2}">
      <dgm:prSet/>
      <dgm:spPr/>
      <dgm:t>
        <a:bodyPr/>
        <a:lstStyle/>
        <a:p>
          <a:endParaRPr lang="en-US"/>
        </a:p>
      </dgm:t>
    </dgm:pt>
    <dgm:pt modelId="{D9215280-A93B-5C47-96D4-2D848DEF8565}" type="pres">
      <dgm:prSet presAssocID="{85419611-B6D8-3346-8802-AF9955C36B3C}" presName="Name0" presStyleCnt="0">
        <dgm:presLayoutVars>
          <dgm:chMax val="7"/>
          <dgm:chPref val="7"/>
          <dgm:dir/>
        </dgm:presLayoutVars>
      </dgm:prSet>
      <dgm:spPr/>
    </dgm:pt>
    <dgm:pt modelId="{5F409E46-6DA5-314F-8791-FBDC44112BA2}" type="pres">
      <dgm:prSet presAssocID="{85419611-B6D8-3346-8802-AF9955C36B3C}" presName="Name1" presStyleCnt="0"/>
      <dgm:spPr/>
    </dgm:pt>
    <dgm:pt modelId="{33A8892D-DEBB-E64D-93CF-C6638E08B4DB}" type="pres">
      <dgm:prSet presAssocID="{85419611-B6D8-3346-8802-AF9955C36B3C}" presName="cycle" presStyleCnt="0"/>
      <dgm:spPr/>
    </dgm:pt>
    <dgm:pt modelId="{5893959A-1217-9941-8820-6F1E645ECAA0}" type="pres">
      <dgm:prSet presAssocID="{85419611-B6D8-3346-8802-AF9955C36B3C}" presName="srcNode" presStyleLbl="node1" presStyleIdx="0" presStyleCnt="3"/>
      <dgm:spPr/>
    </dgm:pt>
    <dgm:pt modelId="{B8C2DD3A-6823-B640-AE10-934746AF8B21}" type="pres">
      <dgm:prSet presAssocID="{85419611-B6D8-3346-8802-AF9955C36B3C}" presName="conn" presStyleLbl="parChTrans1D2" presStyleIdx="0" presStyleCnt="1"/>
      <dgm:spPr/>
    </dgm:pt>
    <dgm:pt modelId="{44E2B820-2E0B-A148-B1B8-7376043E161B}" type="pres">
      <dgm:prSet presAssocID="{85419611-B6D8-3346-8802-AF9955C36B3C}" presName="extraNode" presStyleLbl="node1" presStyleIdx="0" presStyleCnt="3"/>
      <dgm:spPr/>
    </dgm:pt>
    <dgm:pt modelId="{3FA93747-AD12-434C-B33C-359D9C8E77C9}" type="pres">
      <dgm:prSet presAssocID="{85419611-B6D8-3346-8802-AF9955C36B3C}" presName="dstNode" presStyleLbl="node1" presStyleIdx="0" presStyleCnt="3"/>
      <dgm:spPr/>
    </dgm:pt>
    <dgm:pt modelId="{52B551AF-E713-104F-AB36-50D5AD36BFC1}" type="pres">
      <dgm:prSet presAssocID="{AF981D07-0233-9141-84CD-6563F9EB3E72}" presName="text_1" presStyleLbl="node1" presStyleIdx="0" presStyleCnt="3">
        <dgm:presLayoutVars>
          <dgm:bulletEnabled val="1"/>
        </dgm:presLayoutVars>
      </dgm:prSet>
      <dgm:spPr/>
    </dgm:pt>
    <dgm:pt modelId="{A06EEE03-8A1F-0A4B-92F8-54BEF868C3F2}" type="pres">
      <dgm:prSet presAssocID="{AF981D07-0233-9141-84CD-6563F9EB3E72}" presName="accent_1" presStyleCnt="0"/>
      <dgm:spPr/>
    </dgm:pt>
    <dgm:pt modelId="{698D4336-6BAF-254F-A81A-3939A6EE438B}" type="pres">
      <dgm:prSet presAssocID="{AF981D07-0233-9141-84CD-6563F9EB3E72}" presName="accentRepeatNode" presStyleLbl="solidFgAcc1" presStyleIdx="0" presStyleCnt="3"/>
      <dgm:spPr>
        <a:solidFill>
          <a:schemeClr val="bg1">
            <a:lumMod val="85000"/>
          </a:schemeClr>
        </a:solidFill>
      </dgm:spPr>
    </dgm:pt>
    <dgm:pt modelId="{346431E0-94D2-EA4C-96B6-CB085DE49FA5}" type="pres">
      <dgm:prSet presAssocID="{4BCFDA33-CED3-704D-94EB-E5ED319F36D9}" presName="text_2" presStyleLbl="node1" presStyleIdx="1" presStyleCnt="3">
        <dgm:presLayoutVars>
          <dgm:bulletEnabled val="1"/>
        </dgm:presLayoutVars>
      </dgm:prSet>
      <dgm:spPr/>
    </dgm:pt>
    <dgm:pt modelId="{B2D8DE73-2974-B547-885D-799F9CB76DA3}" type="pres">
      <dgm:prSet presAssocID="{4BCFDA33-CED3-704D-94EB-E5ED319F36D9}" presName="accent_2" presStyleCnt="0"/>
      <dgm:spPr/>
    </dgm:pt>
    <dgm:pt modelId="{7430FCCF-85A5-3545-83EB-5ABF664BF4CD}" type="pres">
      <dgm:prSet presAssocID="{4BCFDA33-CED3-704D-94EB-E5ED319F36D9}" presName="accentRepeatNode" presStyleLbl="solidFgAcc1" presStyleIdx="1" presStyleCnt="3"/>
      <dgm:spPr>
        <a:solidFill>
          <a:schemeClr val="bg1">
            <a:lumMod val="85000"/>
          </a:schemeClr>
        </a:solidFill>
      </dgm:spPr>
    </dgm:pt>
    <dgm:pt modelId="{09778ADF-20D2-0541-A67D-FD1FC20967C9}" type="pres">
      <dgm:prSet presAssocID="{2FD387A1-299B-3640-BA86-16C099C8957D}" presName="text_3" presStyleLbl="node1" presStyleIdx="2" presStyleCnt="3">
        <dgm:presLayoutVars>
          <dgm:bulletEnabled val="1"/>
        </dgm:presLayoutVars>
      </dgm:prSet>
      <dgm:spPr/>
    </dgm:pt>
    <dgm:pt modelId="{C1D7A054-8162-284D-905F-0C99E5FCE975}" type="pres">
      <dgm:prSet presAssocID="{2FD387A1-299B-3640-BA86-16C099C8957D}" presName="accent_3" presStyleCnt="0"/>
      <dgm:spPr/>
    </dgm:pt>
    <dgm:pt modelId="{9A187C3C-36D2-6747-98C3-4579EE2FB016}" type="pres">
      <dgm:prSet presAssocID="{2FD387A1-299B-3640-BA86-16C099C8957D}" presName="accentRepeatNode" presStyleLbl="solidFgAcc1" presStyleIdx="2" presStyleCnt="3"/>
      <dgm:spPr>
        <a:solidFill>
          <a:schemeClr val="bg1">
            <a:lumMod val="85000"/>
          </a:schemeClr>
        </a:solidFill>
      </dgm:spPr>
    </dgm:pt>
  </dgm:ptLst>
  <dgm:cxnLst>
    <dgm:cxn modelId="{03D41730-F80B-DC49-8A02-7FB317215094}" type="presOf" srcId="{87A47DDA-5569-4C4B-804D-A18A671FA5BC}" destId="{B8C2DD3A-6823-B640-AE10-934746AF8B21}" srcOrd="0" destOrd="0" presId="urn:microsoft.com/office/officeart/2008/layout/VerticalCurvedList"/>
    <dgm:cxn modelId="{86E16833-121C-7F47-AA2D-85D3ACCA411A}" srcId="{85419611-B6D8-3346-8802-AF9955C36B3C}" destId="{4BCFDA33-CED3-704D-94EB-E5ED319F36D9}" srcOrd="1" destOrd="0" parTransId="{32AA36A4-C9D8-D143-A32D-1CE8F75D4E37}" sibTransId="{2822932B-7D72-5E47-BA3D-EEB968D7B8FF}"/>
    <dgm:cxn modelId="{E03D9E6A-81C0-8D43-825F-A7B67A5C4057}" type="presOf" srcId="{85419611-B6D8-3346-8802-AF9955C36B3C}" destId="{D9215280-A93B-5C47-96D4-2D848DEF8565}" srcOrd="0" destOrd="0" presId="urn:microsoft.com/office/officeart/2008/layout/VerticalCurvedList"/>
    <dgm:cxn modelId="{908BB155-0092-3740-9130-15A7871F9D2E}" type="presOf" srcId="{2FD387A1-299B-3640-BA86-16C099C8957D}" destId="{09778ADF-20D2-0541-A67D-FD1FC20967C9}" srcOrd="0" destOrd="0" presId="urn:microsoft.com/office/officeart/2008/layout/VerticalCurvedList"/>
    <dgm:cxn modelId="{2AF7D58C-88C8-B749-AC42-6454B636646E}" srcId="{85419611-B6D8-3346-8802-AF9955C36B3C}" destId="{AF981D07-0233-9141-84CD-6563F9EB3E72}" srcOrd="0" destOrd="0" parTransId="{156B2907-1C16-6840-94C7-3E510BD65C8D}" sibTransId="{87A47DDA-5569-4C4B-804D-A18A671FA5BC}"/>
    <dgm:cxn modelId="{DECB3C9D-2D9C-6340-BC20-51DF33E41EF2}" srcId="{85419611-B6D8-3346-8802-AF9955C36B3C}" destId="{2FD387A1-299B-3640-BA86-16C099C8957D}" srcOrd="2" destOrd="0" parTransId="{EE8CA620-AD42-0344-BAA0-284AA6E3F6A6}" sibTransId="{F11E6B7B-3212-654A-A22A-1C5EF62BA3B3}"/>
    <dgm:cxn modelId="{3EA848B2-C3D6-C543-9CF2-C70E44D825B7}" type="presOf" srcId="{AF981D07-0233-9141-84CD-6563F9EB3E72}" destId="{52B551AF-E713-104F-AB36-50D5AD36BFC1}" srcOrd="0" destOrd="0" presId="urn:microsoft.com/office/officeart/2008/layout/VerticalCurvedList"/>
    <dgm:cxn modelId="{9770F1CC-C106-764D-8318-F27FF5BFE11D}" type="presOf" srcId="{4BCFDA33-CED3-704D-94EB-E5ED319F36D9}" destId="{346431E0-94D2-EA4C-96B6-CB085DE49FA5}" srcOrd="0" destOrd="0" presId="urn:microsoft.com/office/officeart/2008/layout/VerticalCurvedList"/>
    <dgm:cxn modelId="{D83E499A-2FDC-2444-B745-A4C158F2C272}" type="presParOf" srcId="{D9215280-A93B-5C47-96D4-2D848DEF8565}" destId="{5F409E46-6DA5-314F-8791-FBDC44112BA2}" srcOrd="0" destOrd="0" presId="urn:microsoft.com/office/officeart/2008/layout/VerticalCurvedList"/>
    <dgm:cxn modelId="{A2381259-9145-2D43-8A81-AB7353C80DF4}" type="presParOf" srcId="{5F409E46-6DA5-314F-8791-FBDC44112BA2}" destId="{33A8892D-DEBB-E64D-93CF-C6638E08B4DB}" srcOrd="0" destOrd="0" presId="urn:microsoft.com/office/officeart/2008/layout/VerticalCurvedList"/>
    <dgm:cxn modelId="{5379C93F-B279-0943-9312-7C85E932505B}" type="presParOf" srcId="{33A8892D-DEBB-E64D-93CF-C6638E08B4DB}" destId="{5893959A-1217-9941-8820-6F1E645ECAA0}" srcOrd="0" destOrd="0" presId="urn:microsoft.com/office/officeart/2008/layout/VerticalCurvedList"/>
    <dgm:cxn modelId="{123C35DD-3C90-A64C-9A17-B8479D9CE0BD}" type="presParOf" srcId="{33A8892D-DEBB-E64D-93CF-C6638E08B4DB}" destId="{B8C2DD3A-6823-B640-AE10-934746AF8B21}" srcOrd="1" destOrd="0" presId="urn:microsoft.com/office/officeart/2008/layout/VerticalCurvedList"/>
    <dgm:cxn modelId="{344D09EC-0878-DE46-B391-ED3ACBBCCB44}" type="presParOf" srcId="{33A8892D-DEBB-E64D-93CF-C6638E08B4DB}" destId="{44E2B820-2E0B-A148-B1B8-7376043E161B}" srcOrd="2" destOrd="0" presId="urn:microsoft.com/office/officeart/2008/layout/VerticalCurvedList"/>
    <dgm:cxn modelId="{05CCC14F-B1F0-224A-854C-9409C729861D}" type="presParOf" srcId="{33A8892D-DEBB-E64D-93CF-C6638E08B4DB}" destId="{3FA93747-AD12-434C-B33C-359D9C8E77C9}" srcOrd="3" destOrd="0" presId="urn:microsoft.com/office/officeart/2008/layout/VerticalCurvedList"/>
    <dgm:cxn modelId="{06EB9445-A413-1042-B247-6CC5E1B65BC0}" type="presParOf" srcId="{5F409E46-6DA5-314F-8791-FBDC44112BA2}" destId="{52B551AF-E713-104F-AB36-50D5AD36BFC1}" srcOrd="1" destOrd="0" presId="urn:microsoft.com/office/officeart/2008/layout/VerticalCurvedList"/>
    <dgm:cxn modelId="{924CEB51-39EE-AF42-80E6-185638EEFBA9}" type="presParOf" srcId="{5F409E46-6DA5-314F-8791-FBDC44112BA2}" destId="{A06EEE03-8A1F-0A4B-92F8-54BEF868C3F2}" srcOrd="2" destOrd="0" presId="urn:microsoft.com/office/officeart/2008/layout/VerticalCurvedList"/>
    <dgm:cxn modelId="{72A59207-6674-C84E-8E37-EEDADD636486}" type="presParOf" srcId="{A06EEE03-8A1F-0A4B-92F8-54BEF868C3F2}" destId="{698D4336-6BAF-254F-A81A-3939A6EE438B}" srcOrd="0" destOrd="0" presId="urn:microsoft.com/office/officeart/2008/layout/VerticalCurvedList"/>
    <dgm:cxn modelId="{9311955A-BC82-2642-A237-EAD9B0F809C9}" type="presParOf" srcId="{5F409E46-6DA5-314F-8791-FBDC44112BA2}" destId="{346431E0-94D2-EA4C-96B6-CB085DE49FA5}" srcOrd="3" destOrd="0" presId="urn:microsoft.com/office/officeart/2008/layout/VerticalCurvedList"/>
    <dgm:cxn modelId="{C9AE1FA2-246F-3749-A4DE-81F43D430E90}" type="presParOf" srcId="{5F409E46-6DA5-314F-8791-FBDC44112BA2}" destId="{B2D8DE73-2974-B547-885D-799F9CB76DA3}" srcOrd="4" destOrd="0" presId="urn:microsoft.com/office/officeart/2008/layout/VerticalCurvedList"/>
    <dgm:cxn modelId="{AAE3019A-83B9-9F4F-87AD-2E88BAAC3C8A}" type="presParOf" srcId="{B2D8DE73-2974-B547-885D-799F9CB76DA3}" destId="{7430FCCF-85A5-3545-83EB-5ABF664BF4CD}" srcOrd="0" destOrd="0" presId="urn:microsoft.com/office/officeart/2008/layout/VerticalCurvedList"/>
    <dgm:cxn modelId="{439AD7D3-632B-AF45-9F0D-69B8DB360F83}" type="presParOf" srcId="{5F409E46-6DA5-314F-8791-FBDC44112BA2}" destId="{09778ADF-20D2-0541-A67D-FD1FC20967C9}" srcOrd="5" destOrd="0" presId="urn:microsoft.com/office/officeart/2008/layout/VerticalCurvedList"/>
    <dgm:cxn modelId="{53890F30-404A-C54A-9DC0-FF0A403408BB}" type="presParOf" srcId="{5F409E46-6DA5-314F-8791-FBDC44112BA2}" destId="{C1D7A054-8162-284D-905F-0C99E5FCE975}" srcOrd="6" destOrd="0" presId="urn:microsoft.com/office/officeart/2008/layout/VerticalCurvedList"/>
    <dgm:cxn modelId="{B4F3EE85-E426-0A4D-BCFC-BC3D96CD9073}" type="presParOf" srcId="{C1D7A054-8162-284D-905F-0C99E5FCE975}" destId="{9A187C3C-36D2-6747-98C3-4579EE2FB016}"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4DED3A-A040-4642-8B8D-70251875EB4F}" type="doc">
      <dgm:prSet loTypeId="urn:microsoft.com/office/officeart/2016/7/layout/BasicTimeline" loCatId="timeline" qsTypeId="urn:microsoft.com/office/officeart/2005/8/quickstyle/simple1" qsCatId="simple" csTypeId="urn:microsoft.com/office/officeart/2005/8/colors/accent0_1" csCatId="mainScheme" phldr="1"/>
      <dgm:spPr/>
      <dgm:t>
        <a:bodyPr/>
        <a:lstStyle/>
        <a:p>
          <a:endParaRPr lang="en-US"/>
        </a:p>
      </dgm:t>
    </dgm:pt>
    <dgm:pt modelId="{A88BA21D-1474-48C9-8E50-579597EB0BAB}">
      <dgm:prSet phldrT="[Text]" phldr="0"/>
      <dgm:spPr/>
      <dgm:t>
        <a:bodyPr/>
        <a:lstStyle/>
        <a:p>
          <a:pPr>
            <a:defRPr b="1"/>
          </a:pPr>
          <a:r>
            <a:rPr lang="en-US" dirty="0">
              <a:latin typeface="Arial" panose="020B0604020202020204" pitchFamily="34" charset="0"/>
              <a:cs typeface="Arial" panose="020B0604020202020204" pitchFamily="34" charset="0"/>
            </a:rPr>
            <a:t>1983</a:t>
          </a:r>
        </a:p>
      </dgm:t>
    </dgm:pt>
    <dgm:pt modelId="{D129C358-D175-47CD-8E6A-952A419330A4}" type="par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E767FB05-E0E7-4B40-9481-4071D529B979}" type="sib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04125A10-7888-4770-8586-3E55489D7F8D}">
      <dgm:prSet phldrT="[Text]" phldr="0" custT="1"/>
      <dgm:spPr/>
      <dgm:t>
        <a:bodyPr/>
        <a:lstStyle/>
        <a:p>
          <a:pPr algn="ctr"/>
          <a:r>
            <a:rPr lang="en-US" sz="14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p>
      </dgm:t>
    </dgm:pt>
    <dgm:pt modelId="{C840BD46-7FD3-45C3-AEA6-49A6EA92728D}" type="par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B4A9A84B-911E-4E2E-BF42-78EDD1609A0F}" type="sib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71BB6E4A-F0C6-41A5-8015-C3D33D09C1EF}">
      <dgm:prSet phldrT="[Text]" phldr="0"/>
      <dgm:spPr/>
      <dgm:t>
        <a:bodyPr/>
        <a:lstStyle/>
        <a:p>
          <a:pPr>
            <a:defRPr b="1"/>
          </a:pPr>
          <a:r>
            <a:rPr lang="en-US" dirty="0">
              <a:latin typeface="Arial" panose="020B0604020202020204" pitchFamily="34" charset="0"/>
              <a:cs typeface="Arial" panose="020B0604020202020204" pitchFamily="34" charset="0"/>
            </a:rPr>
            <a:t>1987</a:t>
          </a:r>
        </a:p>
      </dgm:t>
    </dgm:pt>
    <dgm:pt modelId="{95B9973A-C9F1-4E67-8A3F-A1DA038629D0}" type="par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1F6751F1-67FB-482D-9226-E4A720BFEA80}" type="sib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F3C0D925-8CA1-4BE1-AFF3-2A5E6C15BDF2}">
      <dgm:prSet phldrT="[Text]" phldr="0" custT="1"/>
      <dgm:spPr/>
      <dgm:t>
        <a:bodyPr/>
        <a:lstStyle/>
        <a:p>
          <a:pPr algn="ctr"/>
          <a:r>
            <a:rPr lang="en-US" sz="1400" dirty="0">
              <a:latin typeface="Arial" panose="020B0604020202020204" pitchFamily="34" charset="0"/>
              <a:cs typeface="Arial" panose="020B0604020202020204" pitchFamily="34" charset="0"/>
            </a:rPr>
            <a:t>Michigan began providing Medicaid funded HCBS services with the 1915(c) Habilitation Supports Waiver in 1987</a:t>
          </a:r>
          <a:r>
            <a:rPr lang="en-US" sz="1200" dirty="0">
              <a:latin typeface="Arial" panose="020B0604020202020204" pitchFamily="34" charset="0"/>
              <a:cs typeface="Arial" panose="020B0604020202020204" pitchFamily="34" charset="0"/>
            </a:rPr>
            <a:t>.</a:t>
          </a:r>
        </a:p>
      </dgm:t>
    </dgm:pt>
    <dgm:pt modelId="{CCC069C2-6E85-43B2-9C54-7186025E65CD}" type="par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DF60AEA5-43F6-4B7E-8ADD-215B06D5C8A7}" type="sib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3332A5FA-F8D7-4C78-AD3F-08F9DE0361DD}">
      <dgm:prSet phldrT="[Text]" phldr="0"/>
      <dgm:spPr/>
      <dgm:t>
        <a:bodyPr/>
        <a:lstStyle/>
        <a:p>
          <a:pPr>
            <a:defRPr b="1"/>
          </a:pPr>
          <a:r>
            <a:rPr lang="en-US" dirty="0">
              <a:latin typeface="Arial" panose="020B0604020202020204" pitchFamily="34" charset="0"/>
              <a:cs typeface="Arial" panose="020B0604020202020204" pitchFamily="34" charset="0"/>
            </a:rPr>
            <a:t>2005</a:t>
          </a:r>
        </a:p>
      </dgm:t>
    </dgm:pt>
    <dgm:pt modelId="{3814A272-E957-4A2A-8CF4-53A6994FD26A}" type="par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030B4FF-696B-4A12-9132-345E1473E0B6}" type="sib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14A7F8D-EAF8-4641-A068-F78FDB9A2D79}">
      <dgm:prSet phldrT="[Text]" phldr="0" custT="1"/>
      <dgm:spPr/>
      <dgm:t>
        <a:bodyPr/>
        <a:lstStyle/>
        <a:p>
          <a:pPr algn="ctr"/>
          <a:r>
            <a:rPr lang="en-US" sz="1400" dirty="0">
              <a:latin typeface="Arial" panose="020B0604020202020204" pitchFamily="34" charset="0"/>
              <a:cs typeface="Arial" panose="020B0604020202020204" pitchFamily="34" charset="0"/>
            </a:rPr>
            <a:t>HCBS became a formal Medicaid State plan option.</a:t>
          </a:r>
        </a:p>
      </dgm:t>
    </dgm:pt>
    <dgm:pt modelId="{E380FA36-795C-43AA-A80E-973DD99B004A}" type="par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436B4E0E-D699-4E28-AE37-8B03FA6AA8F6}" type="sib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D91F7C59-9AC5-DF4C-B5EE-B9E830572E94}">
      <dgm:prSet phldrT="[Text]" phldr="0"/>
      <dgm:spPr/>
      <dgm:t>
        <a:bodyPr/>
        <a:lstStyle/>
        <a:p>
          <a:pPr>
            <a:defRPr b="1"/>
          </a:pPr>
          <a:r>
            <a:rPr lang="en-US" dirty="0">
              <a:latin typeface="Arial" panose="020B0604020202020204" pitchFamily="34" charset="0"/>
              <a:cs typeface="Arial" panose="020B0604020202020204" pitchFamily="34" charset="0"/>
            </a:rPr>
            <a:t>2014</a:t>
          </a:r>
        </a:p>
      </dgm:t>
    </dgm:pt>
    <dgm:pt modelId="{67CEC0F1-2201-B342-8D56-3AB2D50B4D94}" type="par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7D8C573B-36F6-8945-9788-A6A1A83226F0}" type="sib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D8CA074E-6E97-024C-88A6-49338B801A4A}">
      <dgm:prSet phldrT="[Text]" phldr="0" custT="1"/>
      <dgm:spPr/>
      <dgm:t>
        <a:bodyPr/>
        <a:lstStyle/>
        <a:p>
          <a:pPr algn="ctr"/>
          <a:r>
            <a:rPr lang="en-US" sz="1400" b="0" i="0" u="none" dirty="0">
              <a:latin typeface="Arial" panose="020B0604020202020204" pitchFamily="34" charset="0"/>
              <a:cs typeface="Arial" panose="020B0604020202020204" pitchFamily="34" charset="0"/>
            </a:rPr>
            <a:t>CMS officially promulgated the HCBS Final Rule Set in January 2014 in Vol. 79 No. 11 of the Federal Register</a:t>
          </a:r>
          <a:r>
            <a:rPr lang="en-US" sz="1200" b="0" i="0" u="none"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dgm:t>
    </dgm:pt>
    <dgm:pt modelId="{72951F46-5719-B64A-8402-6FCB6C84D77A}" type="par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888BCC05-35D4-9E4C-B3D1-FC8FD5CE1C15}" type="sib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EAF47862-E6CD-491A-BC50-7381311962C3}" type="pres">
      <dgm:prSet presAssocID="{154DED3A-A040-4642-8B8D-70251875EB4F}" presName="root" presStyleCnt="0">
        <dgm:presLayoutVars>
          <dgm:chMax/>
          <dgm:chPref/>
          <dgm:animLvl val="lvl"/>
        </dgm:presLayoutVars>
      </dgm:prSet>
      <dgm:spPr/>
    </dgm:pt>
    <dgm:pt modelId="{01C22740-21C4-4F77-B27E-CEBD3C310AD6}" type="pres">
      <dgm:prSet presAssocID="{154DED3A-A040-4642-8B8D-70251875EB4F}" presName="divider" presStyleLbl="fgAccFollowNode1" presStyleIdx="0" presStyleCnt="1"/>
      <dgm:spPr>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gm:spPr>
    </dgm:pt>
    <dgm:pt modelId="{FE51086F-B44A-47D0-8584-BD6E17439962}" type="pres">
      <dgm:prSet presAssocID="{154DED3A-A040-4642-8B8D-70251875EB4F}" presName="nodes" presStyleCnt="0">
        <dgm:presLayoutVars>
          <dgm:chMax/>
          <dgm:chPref/>
          <dgm:animLvl val="lvl"/>
        </dgm:presLayoutVars>
      </dgm:prSet>
      <dgm:spPr/>
    </dgm:pt>
    <dgm:pt modelId="{EABCB068-0014-46E9-B6B5-30D1948F1493}" type="pres">
      <dgm:prSet presAssocID="{A88BA21D-1474-48C9-8E50-579597EB0BAB}" presName="composite" presStyleCnt="0"/>
      <dgm:spPr/>
    </dgm:pt>
    <dgm:pt modelId="{DA66D775-9060-49B4-88AF-E5FE319A075C}" type="pres">
      <dgm:prSet presAssocID="{A88BA21D-1474-48C9-8E50-579597EB0BAB}" presName="L1TextContainer" presStyleLbl="revTx" presStyleIdx="0" presStyleCnt="4">
        <dgm:presLayoutVars>
          <dgm:chMax val="1"/>
          <dgm:chPref val="1"/>
          <dgm:bulletEnabled val="1"/>
        </dgm:presLayoutVars>
      </dgm:prSet>
      <dgm:spPr/>
    </dgm:pt>
    <dgm:pt modelId="{6CE8AC79-3CC8-4B5E-AED4-EED5CFE52C5C}" type="pres">
      <dgm:prSet presAssocID="{A88BA21D-1474-48C9-8E50-579597EB0BAB}" presName="L2TextContainerWrapper" presStyleCnt="0">
        <dgm:presLayoutVars>
          <dgm:chMax val="0"/>
          <dgm:chPref val="0"/>
          <dgm:bulletEnabled val="1"/>
        </dgm:presLayoutVars>
      </dgm:prSet>
      <dgm:spPr/>
    </dgm:pt>
    <dgm:pt modelId="{086AC45D-F91E-4989-A06B-02A68483A82F}" type="pres">
      <dgm:prSet presAssocID="{A88BA21D-1474-48C9-8E50-579597EB0BAB}" presName="L2TextContainer" presStyleLbl="bgAcc1" presStyleIdx="0" presStyleCnt="4" custScaleX="101045" custScaleY="92551"/>
      <dgm:spPr/>
    </dgm:pt>
    <dgm:pt modelId="{925EB5CB-EB01-455A-94D2-15140C33E8A4}" type="pres">
      <dgm:prSet presAssocID="{A88BA21D-1474-48C9-8E50-579597EB0BAB}" presName="FlexibleEmptyPlaceHolder" presStyleCnt="0"/>
      <dgm:spPr/>
    </dgm:pt>
    <dgm:pt modelId="{275E270A-778C-41CC-B9DB-4C7D6164363B}" type="pres">
      <dgm:prSet presAssocID="{A88BA21D-1474-48C9-8E50-579597EB0BAB}" presName="ConnectLine" presStyleLbl="sibTrans1D1" presStyleIdx="0" presStyleCnt="4"/>
      <dgm:spPr>
        <a:noFill/>
        <a:ln w="9525" cap="flat" cmpd="sng" algn="ctr">
          <a:solidFill>
            <a:schemeClr val="dk1">
              <a:hueOff val="0"/>
              <a:satOff val="0"/>
              <a:lumOff val="0"/>
              <a:alphaOff val="0"/>
            </a:schemeClr>
          </a:solidFill>
          <a:prstDash val="dash"/>
        </a:ln>
        <a:effectLst/>
      </dgm:spPr>
    </dgm:pt>
    <dgm:pt modelId="{8DBEEDA3-E12C-41E6-AB2A-A4A26948AA5D}" type="pres">
      <dgm:prSet presAssocID="{A88BA21D-1474-48C9-8E50-579597EB0BAB}" presName="ConnectorPoint" presStyleLbl="alignNode1" presStyleIdx="0" presStyleCnt="4"/>
      <dgm:spPr/>
    </dgm:pt>
    <dgm:pt modelId="{94FD1B7D-E4B8-4B2D-A6FB-37EF03A456E0}" type="pres">
      <dgm:prSet presAssocID="{A88BA21D-1474-48C9-8E50-579597EB0BAB}" presName="EmptyPlaceHolder" presStyleCnt="0"/>
      <dgm:spPr/>
    </dgm:pt>
    <dgm:pt modelId="{877B7CAD-23F4-40DC-A693-D6B52F7559B5}" type="pres">
      <dgm:prSet presAssocID="{E767FB05-E0E7-4B40-9481-4071D529B979}" presName="spaceBetweenRectangles" presStyleCnt="0"/>
      <dgm:spPr/>
    </dgm:pt>
    <dgm:pt modelId="{CA357C2B-6726-4130-A514-8FFC8BB6C5AC}" type="pres">
      <dgm:prSet presAssocID="{71BB6E4A-F0C6-41A5-8015-C3D33D09C1EF}" presName="composite" presStyleCnt="0"/>
      <dgm:spPr/>
    </dgm:pt>
    <dgm:pt modelId="{0D0E301A-5AC0-4DF9-999C-ABFD5EA2F61D}" type="pres">
      <dgm:prSet presAssocID="{71BB6E4A-F0C6-41A5-8015-C3D33D09C1EF}" presName="L1TextContainer" presStyleLbl="revTx" presStyleIdx="1" presStyleCnt="4">
        <dgm:presLayoutVars>
          <dgm:chMax val="1"/>
          <dgm:chPref val="1"/>
          <dgm:bulletEnabled val="1"/>
        </dgm:presLayoutVars>
      </dgm:prSet>
      <dgm:spPr/>
    </dgm:pt>
    <dgm:pt modelId="{47B6ED09-25E4-4EB5-8135-66A26C0F0611}" type="pres">
      <dgm:prSet presAssocID="{71BB6E4A-F0C6-41A5-8015-C3D33D09C1EF}" presName="L2TextContainerWrapper" presStyleCnt="0">
        <dgm:presLayoutVars>
          <dgm:chMax val="0"/>
          <dgm:chPref val="0"/>
          <dgm:bulletEnabled val="1"/>
        </dgm:presLayoutVars>
      </dgm:prSet>
      <dgm:spPr/>
    </dgm:pt>
    <dgm:pt modelId="{97BBF430-29D6-47FA-9364-770356AD226D}" type="pres">
      <dgm:prSet presAssocID="{71BB6E4A-F0C6-41A5-8015-C3D33D09C1EF}" presName="L2TextContainer" presStyleLbl="bgAcc1" presStyleIdx="1" presStyleCnt="4" custScaleX="97562" custScaleY="157005" custLinFactNeighborX="414" custLinFactNeighborY="-31448"/>
      <dgm:spPr/>
    </dgm:pt>
    <dgm:pt modelId="{58E7CBF5-7B5E-46D9-B2F0-2AC052E0F593}" type="pres">
      <dgm:prSet presAssocID="{71BB6E4A-F0C6-41A5-8015-C3D33D09C1EF}" presName="FlexibleEmptyPlaceHolder" presStyleCnt="0"/>
      <dgm:spPr/>
    </dgm:pt>
    <dgm:pt modelId="{3EBFA83D-991D-494F-9C3E-95B6F4092584}" type="pres">
      <dgm:prSet presAssocID="{71BB6E4A-F0C6-41A5-8015-C3D33D09C1EF}" presName="ConnectLine" presStyleLbl="sibTrans1D1" presStyleIdx="1" presStyleCnt="4"/>
      <dgm:spPr>
        <a:noFill/>
        <a:ln w="9525" cap="flat" cmpd="sng" algn="ctr">
          <a:solidFill>
            <a:schemeClr val="dk1">
              <a:hueOff val="0"/>
              <a:satOff val="0"/>
              <a:lumOff val="0"/>
              <a:alphaOff val="0"/>
            </a:schemeClr>
          </a:solidFill>
          <a:prstDash val="dash"/>
        </a:ln>
        <a:effectLst/>
      </dgm:spPr>
    </dgm:pt>
    <dgm:pt modelId="{52BC020E-CD95-4E63-A977-9F8EC35CB5F1}" type="pres">
      <dgm:prSet presAssocID="{71BB6E4A-F0C6-41A5-8015-C3D33D09C1EF}" presName="ConnectorPoint" presStyleLbl="alignNode1" presStyleIdx="1" presStyleCnt="4" custScaleX="91726" custScaleY="127407" custLinFactY="-355206" custLinFactNeighborX="18623" custLinFactNeighborY="-400000"/>
      <dgm:spPr/>
    </dgm:pt>
    <dgm:pt modelId="{A1B950B2-BF7F-4E8C-ADF7-643D217A1FC0}" type="pres">
      <dgm:prSet presAssocID="{71BB6E4A-F0C6-41A5-8015-C3D33D09C1EF}" presName="EmptyPlaceHolder" presStyleCnt="0"/>
      <dgm:spPr/>
    </dgm:pt>
    <dgm:pt modelId="{8C9471E5-C95F-4436-A05C-329854CA0B1A}" type="pres">
      <dgm:prSet presAssocID="{1F6751F1-67FB-482D-9226-E4A720BFEA80}" presName="spaceBetweenRectangles" presStyleCnt="0"/>
      <dgm:spPr/>
    </dgm:pt>
    <dgm:pt modelId="{344C9B10-A7DA-4700-B7A4-392F1D360491}" type="pres">
      <dgm:prSet presAssocID="{3332A5FA-F8D7-4C78-AD3F-08F9DE0361DD}" presName="composite" presStyleCnt="0"/>
      <dgm:spPr/>
    </dgm:pt>
    <dgm:pt modelId="{8F45F2AB-E0ED-4BBD-BD0F-B55906BC4FFD}" type="pres">
      <dgm:prSet presAssocID="{3332A5FA-F8D7-4C78-AD3F-08F9DE0361DD}" presName="L1TextContainer" presStyleLbl="revTx" presStyleIdx="2" presStyleCnt="4">
        <dgm:presLayoutVars>
          <dgm:chMax val="1"/>
          <dgm:chPref val="1"/>
          <dgm:bulletEnabled val="1"/>
        </dgm:presLayoutVars>
      </dgm:prSet>
      <dgm:spPr/>
    </dgm:pt>
    <dgm:pt modelId="{99F67C8F-BD84-42BE-BE0D-4359B6E8B4B5}" type="pres">
      <dgm:prSet presAssocID="{3332A5FA-F8D7-4C78-AD3F-08F9DE0361DD}" presName="L2TextContainerWrapper" presStyleCnt="0">
        <dgm:presLayoutVars>
          <dgm:chMax val="0"/>
          <dgm:chPref val="0"/>
          <dgm:bulletEnabled val="1"/>
        </dgm:presLayoutVars>
      </dgm:prSet>
      <dgm:spPr/>
    </dgm:pt>
    <dgm:pt modelId="{5D3C42B3-089B-4865-A11E-5D53E768DEFD}" type="pres">
      <dgm:prSet presAssocID="{3332A5FA-F8D7-4C78-AD3F-08F9DE0361DD}" presName="L2TextContainer" presStyleLbl="bgAcc1" presStyleIdx="2" presStyleCnt="4" custScaleX="97450" custScaleY="145272"/>
      <dgm:spPr/>
    </dgm:pt>
    <dgm:pt modelId="{F3698501-6C5F-4F62-963D-7CC6C2BFB8B8}" type="pres">
      <dgm:prSet presAssocID="{3332A5FA-F8D7-4C78-AD3F-08F9DE0361DD}" presName="FlexibleEmptyPlaceHolder" presStyleCnt="0"/>
      <dgm:spPr/>
    </dgm:pt>
    <dgm:pt modelId="{5F3BC942-0CBC-470B-BD60-C23EEFF4E365}" type="pres">
      <dgm:prSet presAssocID="{3332A5FA-F8D7-4C78-AD3F-08F9DE0361DD}" presName="ConnectLine" presStyleLbl="sibTrans1D1" presStyleIdx="2" presStyleCnt="4"/>
      <dgm:spPr>
        <a:noFill/>
        <a:ln w="9525" cap="flat" cmpd="sng" algn="ctr">
          <a:solidFill>
            <a:schemeClr val="dk1">
              <a:hueOff val="0"/>
              <a:satOff val="0"/>
              <a:lumOff val="0"/>
              <a:alphaOff val="0"/>
            </a:schemeClr>
          </a:solidFill>
          <a:prstDash val="dash"/>
        </a:ln>
        <a:effectLst/>
      </dgm:spPr>
    </dgm:pt>
    <dgm:pt modelId="{FC96ED96-0436-40F5-848B-525428AB4677}" type="pres">
      <dgm:prSet presAssocID="{3332A5FA-F8D7-4C78-AD3F-08F9DE0361DD}" presName="ConnectorPoint" presStyleLbl="alignNode1" presStyleIdx="2" presStyleCnt="4"/>
      <dgm:spPr/>
    </dgm:pt>
    <dgm:pt modelId="{013A2047-248B-405E-A7E3-DDD6EB9C0F2B}" type="pres">
      <dgm:prSet presAssocID="{3332A5FA-F8D7-4C78-AD3F-08F9DE0361DD}" presName="EmptyPlaceHolder" presStyleCnt="0"/>
      <dgm:spPr/>
    </dgm:pt>
    <dgm:pt modelId="{6C85817F-7105-FB42-9018-91EB34D27C29}" type="pres">
      <dgm:prSet presAssocID="{3030B4FF-696B-4A12-9132-345E1473E0B6}" presName="spaceBetweenRectangles" presStyleCnt="0"/>
      <dgm:spPr/>
    </dgm:pt>
    <dgm:pt modelId="{8E71F82C-3E88-2941-A0DA-FA29CE8A8F94}" type="pres">
      <dgm:prSet presAssocID="{D91F7C59-9AC5-DF4C-B5EE-B9E830572E94}" presName="composite" presStyleCnt="0"/>
      <dgm:spPr/>
    </dgm:pt>
    <dgm:pt modelId="{7247D374-6BA0-B84E-A9E4-5849BB39F65A}" type="pres">
      <dgm:prSet presAssocID="{D91F7C59-9AC5-DF4C-B5EE-B9E830572E94}" presName="L1TextContainer" presStyleLbl="revTx" presStyleIdx="3" presStyleCnt="4">
        <dgm:presLayoutVars>
          <dgm:chMax val="1"/>
          <dgm:chPref val="1"/>
          <dgm:bulletEnabled val="1"/>
        </dgm:presLayoutVars>
      </dgm:prSet>
      <dgm:spPr/>
    </dgm:pt>
    <dgm:pt modelId="{F2CCAE77-767F-A846-9E75-34B13409CFB7}" type="pres">
      <dgm:prSet presAssocID="{D91F7C59-9AC5-DF4C-B5EE-B9E830572E94}" presName="L2TextContainerWrapper" presStyleCnt="0">
        <dgm:presLayoutVars>
          <dgm:chMax val="0"/>
          <dgm:chPref val="0"/>
          <dgm:bulletEnabled val="1"/>
        </dgm:presLayoutVars>
      </dgm:prSet>
      <dgm:spPr/>
    </dgm:pt>
    <dgm:pt modelId="{FE3721BC-F0FA-244B-8755-018848C6BE1D}" type="pres">
      <dgm:prSet presAssocID="{D91F7C59-9AC5-DF4C-B5EE-B9E830572E94}" presName="L2TextContainer" presStyleLbl="bgAcc1" presStyleIdx="3" presStyleCnt="4" custScaleX="94683" custScaleY="147706" custLinFactNeighborX="4106" custLinFactNeighborY="-35476"/>
      <dgm:spPr/>
    </dgm:pt>
    <dgm:pt modelId="{7463E06C-18B1-1144-B3B0-172E1602790E}" type="pres">
      <dgm:prSet presAssocID="{D91F7C59-9AC5-DF4C-B5EE-B9E830572E94}" presName="FlexibleEmptyPlaceHolder" presStyleCnt="0"/>
      <dgm:spPr/>
    </dgm:pt>
    <dgm:pt modelId="{B7A9ED5B-2F5E-9449-A981-72AF96DC3719}" type="pres">
      <dgm:prSet presAssocID="{D91F7C59-9AC5-DF4C-B5EE-B9E830572E94}" presName="ConnectLine" presStyleLbl="sibTrans1D1" presStyleIdx="3" presStyleCnt="4"/>
      <dgm:spPr>
        <a:noFill/>
        <a:ln w="9525" cap="flat" cmpd="sng" algn="ctr">
          <a:solidFill>
            <a:schemeClr val="dk1">
              <a:hueOff val="0"/>
              <a:satOff val="0"/>
              <a:lumOff val="0"/>
              <a:alphaOff val="0"/>
            </a:schemeClr>
          </a:solidFill>
          <a:prstDash val="dash"/>
        </a:ln>
        <a:effectLst/>
      </dgm:spPr>
    </dgm:pt>
    <dgm:pt modelId="{F4A2A7A6-A4EC-D14B-A17B-99B63ED223AC}" type="pres">
      <dgm:prSet presAssocID="{D91F7C59-9AC5-DF4C-B5EE-B9E830572E94}" presName="ConnectorPoint" presStyleLbl="alignNode1" presStyleIdx="3" presStyleCnt="4" custFlipVert="1" custScaleX="76579" custScaleY="124070" custLinFactY="-298998" custLinFactNeighborY="-300000"/>
      <dgm:spPr/>
    </dgm:pt>
    <dgm:pt modelId="{6CB8F215-282C-4C4F-9DC6-E04CA32C9676}" type="pres">
      <dgm:prSet presAssocID="{D91F7C59-9AC5-DF4C-B5EE-B9E830572E94}" presName="EmptyPlaceHolder" presStyleCnt="0"/>
      <dgm:spPr/>
    </dgm:pt>
  </dgm:ptLst>
  <dgm:cxnLst>
    <dgm:cxn modelId="{05234A01-C395-4000-AF5E-C21343161EB6}" srcId="{154DED3A-A040-4642-8B8D-70251875EB4F}" destId="{3332A5FA-F8D7-4C78-AD3F-08F9DE0361DD}" srcOrd="2" destOrd="0" parTransId="{3814A272-E957-4A2A-8CF4-53A6994FD26A}" sibTransId="{3030B4FF-696B-4A12-9132-345E1473E0B6}"/>
    <dgm:cxn modelId="{D1D8911C-733D-49B0-80B8-C418C45F1F03}" srcId="{154DED3A-A040-4642-8B8D-70251875EB4F}" destId="{71BB6E4A-F0C6-41A5-8015-C3D33D09C1EF}" srcOrd="1" destOrd="0" parTransId="{95B9973A-C9F1-4E67-8A3F-A1DA038629D0}" sibTransId="{1F6751F1-67FB-482D-9226-E4A720BFEA80}"/>
    <dgm:cxn modelId="{E319D21F-0585-4AFC-BF5F-4EFDC0993185}" srcId="{154DED3A-A040-4642-8B8D-70251875EB4F}" destId="{A88BA21D-1474-48C9-8E50-579597EB0BAB}" srcOrd="0" destOrd="0" parTransId="{D129C358-D175-47CD-8E6A-952A419330A4}" sibTransId="{E767FB05-E0E7-4B40-9481-4071D529B979}"/>
    <dgm:cxn modelId="{C587552E-1558-D744-A828-2F07F7F4BEC5}" type="presOf" srcId="{D8CA074E-6E97-024C-88A6-49338B801A4A}" destId="{FE3721BC-F0FA-244B-8755-018848C6BE1D}" srcOrd="0" destOrd="0" presId="urn:microsoft.com/office/officeart/2016/7/layout/BasicTimeline"/>
    <dgm:cxn modelId="{5E3A794A-AFB1-43B5-B7F7-41B1F76AA714}" type="presOf" srcId="{71BB6E4A-F0C6-41A5-8015-C3D33D09C1EF}" destId="{0D0E301A-5AC0-4DF9-999C-ABFD5EA2F61D}" srcOrd="0" destOrd="0" presId="urn:microsoft.com/office/officeart/2016/7/layout/BasicTimeline"/>
    <dgm:cxn modelId="{C3B66B6F-2B10-4C27-BA83-C7F41C337FDD}" type="presOf" srcId="{314A7F8D-EAF8-4641-A068-F78FDB9A2D79}" destId="{5D3C42B3-089B-4865-A11E-5D53E768DEFD}" srcOrd="0" destOrd="0" presId="urn:microsoft.com/office/officeart/2016/7/layout/BasicTimeline"/>
    <dgm:cxn modelId="{5BB5FC73-F21C-4A28-B94F-DD1BD628BBC5}" type="presOf" srcId="{04125A10-7888-4770-8586-3E55489D7F8D}" destId="{086AC45D-F91E-4989-A06B-02A68483A82F}" srcOrd="0" destOrd="0" presId="urn:microsoft.com/office/officeart/2016/7/layout/BasicTimeline"/>
    <dgm:cxn modelId="{C7EA3475-59FB-1B4A-8B1E-D44D2C216A2F}" srcId="{154DED3A-A040-4642-8B8D-70251875EB4F}" destId="{D91F7C59-9AC5-DF4C-B5EE-B9E830572E94}" srcOrd="3" destOrd="0" parTransId="{67CEC0F1-2201-B342-8D56-3AB2D50B4D94}" sibTransId="{7D8C573B-36F6-8945-9788-A6A1A83226F0}"/>
    <dgm:cxn modelId="{E1E6D35A-8332-754D-A08F-16077448DF72}" type="presOf" srcId="{D91F7C59-9AC5-DF4C-B5EE-B9E830572E94}" destId="{7247D374-6BA0-B84E-A9E4-5849BB39F65A}" srcOrd="0" destOrd="0" presId="urn:microsoft.com/office/officeart/2016/7/layout/BasicTimeline"/>
    <dgm:cxn modelId="{26EF0182-C365-4D43-AB47-A69BF0B8302F}" srcId="{3332A5FA-F8D7-4C78-AD3F-08F9DE0361DD}" destId="{314A7F8D-EAF8-4641-A068-F78FDB9A2D79}" srcOrd="0" destOrd="0" parTransId="{E380FA36-795C-43AA-A80E-973DD99B004A}" sibTransId="{436B4E0E-D699-4E28-AE37-8B03FA6AA8F6}"/>
    <dgm:cxn modelId="{8969BCA3-A700-478F-BD0D-F11F89D134CF}" type="presOf" srcId="{154DED3A-A040-4642-8B8D-70251875EB4F}" destId="{EAF47862-E6CD-491A-BC50-7381311962C3}" srcOrd="0" destOrd="0" presId="urn:microsoft.com/office/officeart/2016/7/layout/BasicTimeline"/>
    <dgm:cxn modelId="{685125AC-4F44-499D-A207-D002F64A13F9}" srcId="{A88BA21D-1474-48C9-8E50-579597EB0BAB}" destId="{04125A10-7888-4770-8586-3E55489D7F8D}" srcOrd="0" destOrd="0" parTransId="{C840BD46-7FD3-45C3-AEA6-49A6EA92728D}" sibTransId="{B4A9A84B-911E-4E2E-BF42-78EDD1609A0F}"/>
    <dgm:cxn modelId="{A2895BB1-BAA6-473C-9D1F-632AB5C02B70}" srcId="{71BB6E4A-F0C6-41A5-8015-C3D33D09C1EF}" destId="{F3C0D925-8CA1-4BE1-AFF3-2A5E6C15BDF2}" srcOrd="0" destOrd="0" parTransId="{CCC069C2-6E85-43B2-9C54-7186025E65CD}" sibTransId="{DF60AEA5-43F6-4B7E-8ADD-215B06D5C8A7}"/>
    <dgm:cxn modelId="{E70871B6-05FC-5647-8068-6343C21A6304}" srcId="{D91F7C59-9AC5-DF4C-B5EE-B9E830572E94}" destId="{D8CA074E-6E97-024C-88A6-49338B801A4A}" srcOrd="0" destOrd="0" parTransId="{72951F46-5719-B64A-8402-6FCB6C84D77A}" sibTransId="{888BCC05-35D4-9E4C-B3D1-FC8FD5CE1C15}"/>
    <dgm:cxn modelId="{A6A598B8-F8D1-4327-B721-35D1CE738DFC}" type="presOf" srcId="{A88BA21D-1474-48C9-8E50-579597EB0BAB}" destId="{DA66D775-9060-49B4-88AF-E5FE319A075C}" srcOrd="0" destOrd="0" presId="urn:microsoft.com/office/officeart/2016/7/layout/BasicTimeline"/>
    <dgm:cxn modelId="{D7D717BA-AF65-4ADF-BC75-699DC829C3EE}" type="presOf" srcId="{F3C0D925-8CA1-4BE1-AFF3-2A5E6C15BDF2}" destId="{97BBF430-29D6-47FA-9364-770356AD226D}" srcOrd="0" destOrd="0" presId="urn:microsoft.com/office/officeart/2016/7/layout/BasicTimeline"/>
    <dgm:cxn modelId="{138D53F3-8CB5-4249-B85C-FCC1C5CBC3B1}" type="presOf" srcId="{3332A5FA-F8D7-4C78-AD3F-08F9DE0361DD}" destId="{8F45F2AB-E0ED-4BBD-BD0F-B55906BC4FFD}" srcOrd="0" destOrd="0" presId="urn:microsoft.com/office/officeart/2016/7/layout/BasicTimeline"/>
    <dgm:cxn modelId="{539ED068-4D15-4E81-BC5D-C5DFC7E2D565}" type="presParOf" srcId="{EAF47862-E6CD-491A-BC50-7381311962C3}" destId="{01C22740-21C4-4F77-B27E-CEBD3C310AD6}" srcOrd="0" destOrd="0" presId="urn:microsoft.com/office/officeart/2016/7/layout/BasicTimeline"/>
    <dgm:cxn modelId="{18B2EA02-2BE3-4CB1-AB1D-E9219ECE03D4}" type="presParOf" srcId="{EAF47862-E6CD-491A-BC50-7381311962C3}" destId="{FE51086F-B44A-47D0-8584-BD6E17439962}" srcOrd="1" destOrd="0" presId="urn:microsoft.com/office/officeart/2016/7/layout/BasicTimeline"/>
    <dgm:cxn modelId="{A8A6AA9D-3148-4864-ACB6-BC89A6FFCB6D}" type="presParOf" srcId="{FE51086F-B44A-47D0-8584-BD6E17439962}" destId="{EABCB068-0014-46E9-B6B5-30D1948F1493}" srcOrd="0" destOrd="0" presId="urn:microsoft.com/office/officeart/2016/7/layout/BasicTimeline"/>
    <dgm:cxn modelId="{99D9DE61-3688-4B77-8F80-3DAA27F688DB}" type="presParOf" srcId="{EABCB068-0014-46E9-B6B5-30D1948F1493}" destId="{DA66D775-9060-49B4-88AF-E5FE319A075C}" srcOrd="0" destOrd="0" presId="urn:microsoft.com/office/officeart/2016/7/layout/BasicTimeline"/>
    <dgm:cxn modelId="{CB1A1953-EF07-434C-8111-3561A647256E}" type="presParOf" srcId="{EABCB068-0014-46E9-B6B5-30D1948F1493}" destId="{6CE8AC79-3CC8-4B5E-AED4-EED5CFE52C5C}" srcOrd="1" destOrd="0" presId="urn:microsoft.com/office/officeart/2016/7/layout/BasicTimeline"/>
    <dgm:cxn modelId="{264CA374-3876-48EB-9248-1D6F6EF56675}" type="presParOf" srcId="{6CE8AC79-3CC8-4B5E-AED4-EED5CFE52C5C}" destId="{086AC45D-F91E-4989-A06B-02A68483A82F}" srcOrd="0" destOrd="0" presId="urn:microsoft.com/office/officeart/2016/7/layout/BasicTimeline"/>
    <dgm:cxn modelId="{88F16191-908A-42EA-A703-B01E81AA51AE}" type="presParOf" srcId="{6CE8AC79-3CC8-4B5E-AED4-EED5CFE52C5C}" destId="{925EB5CB-EB01-455A-94D2-15140C33E8A4}" srcOrd="1" destOrd="0" presId="urn:microsoft.com/office/officeart/2016/7/layout/BasicTimeline"/>
    <dgm:cxn modelId="{C1826D91-5081-46C8-B342-C5462F0B30E3}" type="presParOf" srcId="{EABCB068-0014-46E9-B6B5-30D1948F1493}" destId="{275E270A-778C-41CC-B9DB-4C7D6164363B}" srcOrd="2" destOrd="0" presId="urn:microsoft.com/office/officeart/2016/7/layout/BasicTimeline"/>
    <dgm:cxn modelId="{800194AF-ACA2-4977-A0EA-4A4D06BF8088}" type="presParOf" srcId="{EABCB068-0014-46E9-B6B5-30D1948F1493}" destId="{8DBEEDA3-E12C-41E6-AB2A-A4A26948AA5D}" srcOrd="3" destOrd="0" presId="urn:microsoft.com/office/officeart/2016/7/layout/BasicTimeline"/>
    <dgm:cxn modelId="{3446038B-1CA3-45ED-AC65-A0597DAC77E9}" type="presParOf" srcId="{EABCB068-0014-46E9-B6B5-30D1948F1493}" destId="{94FD1B7D-E4B8-4B2D-A6FB-37EF03A456E0}" srcOrd="4" destOrd="0" presId="urn:microsoft.com/office/officeart/2016/7/layout/BasicTimeline"/>
    <dgm:cxn modelId="{41A82065-E2B7-4914-B706-B2B037F309DE}" type="presParOf" srcId="{FE51086F-B44A-47D0-8584-BD6E17439962}" destId="{877B7CAD-23F4-40DC-A693-D6B52F7559B5}" srcOrd="1" destOrd="0" presId="urn:microsoft.com/office/officeart/2016/7/layout/BasicTimeline"/>
    <dgm:cxn modelId="{23FEA7B4-0BF5-4C11-9EBE-EEBEAA3CC432}" type="presParOf" srcId="{FE51086F-B44A-47D0-8584-BD6E17439962}" destId="{CA357C2B-6726-4130-A514-8FFC8BB6C5AC}" srcOrd="2" destOrd="0" presId="urn:microsoft.com/office/officeart/2016/7/layout/BasicTimeline"/>
    <dgm:cxn modelId="{91A1A29A-B45A-47CC-AC20-2260772C6450}" type="presParOf" srcId="{CA357C2B-6726-4130-A514-8FFC8BB6C5AC}" destId="{0D0E301A-5AC0-4DF9-999C-ABFD5EA2F61D}" srcOrd="0" destOrd="0" presId="urn:microsoft.com/office/officeart/2016/7/layout/BasicTimeline"/>
    <dgm:cxn modelId="{B20B37C0-E027-479A-95CF-3D354CB8B43F}" type="presParOf" srcId="{CA357C2B-6726-4130-A514-8FFC8BB6C5AC}" destId="{47B6ED09-25E4-4EB5-8135-66A26C0F0611}" srcOrd="1" destOrd="0" presId="urn:microsoft.com/office/officeart/2016/7/layout/BasicTimeline"/>
    <dgm:cxn modelId="{FC8E8AF4-EC22-4F3C-84FC-CF5687EC2275}" type="presParOf" srcId="{47B6ED09-25E4-4EB5-8135-66A26C0F0611}" destId="{97BBF430-29D6-47FA-9364-770356AD226D}" srcOrd="0" destOrd="0" presId="urn:microsoft.com/office/officeart/2016/7/layout/BasicTimeline"/>
    <dgm:cxn modelId="{51F335B8-CE95-4A07-AB01-91A73A089FBF}" type="presParOf" srcId="{47B6ED09-25E4-4EB5-8135-66A26C0F0611}" destId="{58E7CBF5-7B5E-46D9-B2F0-2AC052E0F593}" srcOrd="1" destOrd="0" presId="urn:microsoft.com/office/officeart/2016/7/layout/BasicTimeline"/>
    <dgm:cxn modelId="{0D9461A5-41FC-443E-918F-8028F4524789}" type="presParOf" srcId="{CA357C2B-6726-4130-A514-8FFC8BB6C5AC}" destId="{3EBFA83D-991D-494F-9C3E-95B6F4092584}" srcOrd="2" destOrd="0" presId="urn:microsoft.com/office/officeart/2016/7/layout/BasicTimeline"/>
    <dgm:cxn modelId="{A2D88E6C-0175-44C7-A17C-9F3B4FD29B7B}" type="presParOf" srcId="{CA357C2B-6726-4130-A514-8FFC8BB6C5AC}" destId="{52BC020E-CD95-4E63-A977-9F8EC35CB5F1}" srcOrd="3" destOrd="0" presId="urn:microsoft.com/office/officeart/2016/7/layout/BasicTimeline"/>
    <dgm:cxn modelId="{9B59A60F-AD52-47DE-A239-5755B712B57A}" type="presParOf" srcId="{CA357C2B-6726-4130-A514-8FFC8BB6C5AC}" destId="{A1B950B2-BF7F-4E8C-ADF7-643D217A1FC0}" srcOrd="4" destOrd="0" presId="urn:microsoft.com/office/officeart/2016/7/layout/BasicTimeline"/>
    <dgm:cxn modelId="{32A22E9D-4D66-48BC-BC55-72E0C9A3B451}" type="presParOf" srcId="{FE51086F-B44A-47D0-8584-BD6E17439962}" destId="{8C9471E5-C95F-4436-A05C-329854CA0B1A}" srcOrd="3" destOrd="0" presId="urn:microsoft.com/office/officeart/2016/7/layout/BasicTimeline"/>
    <dgm:cxn modelId="{F6A62360-FBBD-4592-A61E-C4DD7BFC736A}" type="presParOf" srcId="{FE51086F-B44A-47D0-8584-BD6E17439962}" destId="{344C9B10-A7DA-4700-B7A4-392F1D360491}" srcOrd="4" destOrd="0" presId="urn:microsoft.com/office/officeart/2016/7/layout/BasicTimeline"/>
    <dgm:cxn modelId="{0D8CB0CA-F913-4D59-A29F-617AC5F86386}" type="presParOf" srcId="{344C9B10-A7DA-4700-B7A4-392F1D360491}" destId="{8F45F2AB-E0ED-4BBD-BD0F-B55906BC4FFD}" srcOrd="0" destOrd="0" presId="urn:microsoft.com/office/officeart/2016/7/layout/BasicTimeline"/>
    <dgm:cxn modelId="{2CB111B7-8148-4AA5-9BE5-36A5CD8C810D}" type="presParOf" srcId="{344C9B10-A7DA-4700-B7A4-392F1D360491}" destId="{99F67C8F-BD84-42BE-BE0D-4359B6E8B4B5}" srcOrd="1" destOrd="0" presId="urn:microsoft.com/office/officeart/2016/7/layout/BasicTimeline"/>
    <dgm:cxn modelId="{1F1650BD-E5EB-487C-BB1D-56EA83AD7232}" type="presParOf" srcId="{99F67C8F-BD84-42BE-BE0D-4359B6E8B4B5}" destId="{5D3C42B3-089B-4865-A11E-5D53E768DEFD}" srcOrd="0" destOrd="0" presId="urn:microsoft.com/office/officeart/2016/7/layout/BasicTimeline"/>
    <dgm:cxn modelId="{9A217929-AE28-429E-974F-A7D3240DB0DA}" type="presParOf" srcId="{99F67C8F-BD84-42BE-BE0D-4359B6E8B4B5}" destId="{F3698501-6C5F-4F62-963D-7CC6C2BFB8B8}" srcOrd="1" destOrd="0" presId="urn:microsoft.com/office/officeart/2016/7/layout/BasicTimeline"/>
    <dgm:cxn modelId="{696C4667-20B5-40D8-87B3-A5D57AEFB499}" type="presParOf" srcId="{344C9B10-A7DA-4700-B7A4-392F1D360491}" destId="{5F3BC942-0CBC-470B-BD60-C23EEFF4E365}" srcOrd="2" destOrd="0" presId="urn:microsoft.com/office/officeart/2016/7/layout/BasicTimeline"/>
    <dgm:cxn modelId="{56C0074F-A0F6-41B6-B34B-186351ADA76D}" type="presParOf" srcId="{344C9B10-A7DA-4700-B7A4-392F1D360491}" destId="{FC96ED96-0436-40F5-848B-525428AB4677}" srcOrd="3" destOrd="0" presId="urn:microsoft.com/office/officeart/2016/7/layout/BasicTimeline"/>
    <dgm:cxn modelId="{3A0898BB-04EF-41C8-A9C9-9FD4C5BAF272}" type="presParOf" srcId="{344C9B10-A7DA-4700-B7A4-392F1D360491}" destId="{013A2047-248B-405E-A7E3-DDD6EB9C0F2B}" srcOrd="4" destOrd="0" presId="urn:microsoft.com/office/officeart/2016/7/layout/BasicTimeline"/>
    <dgm:cxn modelId="{F42BD198-440B-B443-BB14-796A18A1EFEC}" type="presParOf" srcId="{FE51086F-B44A-47D0-8584-BD6E17439962}" destId="{6C85817F-7105-FB42-9018-91EB34D27C29}" srcOrd="5" destOrd="0" presId="urn:microsoft.com/office/officeart/2016/7/layout/BasicTimeline"/>
    <dgm:cxn modelId="{F3FB918E-AF5C-8E47-856A-CC83AD78A56A}" type="presParOf" srcId="{FE51086F-B44A-47D0-8584-BD6E17439962}" destId="{8E71F82C-3E88-2941-A0DA-FA29CE8A8F94}" srcOrd="6" destOrd="0" presId="urn:microsoft.com/office/officeart/2016/7/layout/BasicTimeline"/>
    <dgm:cxn modelId="{DDF59E05-AD47-BF47-BDED-64331CE26C9A}" type="presParOf" srcId="{8E71F82C-3E88-2941-A0DA-FA29CE8A8F94}" destId="{7247D374-6BA0-B84E-A9E4-5849BB39F65A}" srcOrd="0" destOrd="0" presId="urn:microsoft.com/office/officeart/2016/7/layout/BasicTimeline"/>
    <dgm:cxn modelId="{911D05FD-4FE5-A74A-B43E-2829B434DD99}" type="presParOf" srcId="{8E71F82C-3E88-2941-A0DA-FA29CE8A8F94}" destId="{F2CCAE77-767F-A846-9E75-34B13409CFB7}" srcOrd="1" destOrd="0" presId="urn:microsoft.com/office/officeart/2016/7/layout/BasicTimeline"/>
    <dgm:cxn modelId="{1EC5BF92-5F93-1145-BC1C-774F908F0A86}" type="presParOf" srcId="{F2CCAE77-767F-A846-9E75-34B13409CFB7}" destId="{FE3721BC-F0FA-244B-8755-018848C6BE1D}" srcOrd="0" destOrd="0" presId="urn:microsoft.com/office/officeart/2016/7/layout/BasicTimeline"/>
    <dgm:cxn modelId="{D9CEBE6F-C02E-0A44-96CB-A6BDA4D0DF88}" type="presParOf" srcId="{F2CCAE77-767F-A846-9E75-34B13409CFB7}" destId="{7463E06C-18B1-1144-B3B0-172E1602790E}" srcOrd="1" destOrd="0" presId="urn:microsoft.com/office/officeart/2016/7/layout/BasicTimeline"/>
    <dgm:cxn modelId="{7F516E74-00D7-EA40-AECD-1DD7E3B7CE0D}" type="presParOf" srcId="{8E71F82C-3E88-2941-A0DA-FA29CE8A8F94}" destId="{B7A9ED5B-2F5E-9449-A981-72AF96DC3719}" srcOrd="2" destOrd="0" presId="urn:microsoft.com/office/officeart/2016/7/layout/BasicTimeline"/>
    <dgm:cxn modelId="{8165B986-0438-AC4C-926A-FB80A395EB50}" type="presParOf" srcId="{8E71F82C-3E88-2941-A0DA-FA29CE8A8F94}" destId="{F4A2A7A6-A4EC-D14B-A17B-99B63ED223AC}" srcOrd="3" destOrd="0" presId="urn:microsoft.com/office/officeart/2016/7/layout/BasicTimeline"/>
    <dgm:cxn modelId="{E76F0851-39D6-D542-A720-C784CF8CF6BF}" type="presParOf" srcId="{8E71F82C-3E88-2941-A0DA-FA29CE8A8F94}" destId="{6CB8F215-282C-4C4F-9DC6-E04CA32C9676}" srcOrd="4" destOrd="0" presId="urn:microsoft.com/office/officeart/2016/7/layout/Basic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19611-B6D8-3346-8802-AF9955C36B3C}"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US"/>
        </a:p>
      </dgm:t>
    </dgm:pt>
    <dgm:pt modelId="{AF981D07-0233-9141-84CD-6563F9EB3E72}">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Learn about the history, intent and implementation of HCBS in Michigan.</a:t>
          </a:r>
        </a:p>
      </dgm:t>
    </dgm:pt>
    <dgm:pt modelId="{156B2907-1C16-6840-94C7-3E510BD65C8D}" type="parTrans" cxnId="{2AF7D58C-88C8-B749-AC42-6454B636646E}">
      <dgm:prSet/>
      <dgm:spPr/>
      <dgm:t>
        <a:bodyPr/>
        <a:lstStyle/>
        <a:p>
          <a:endParaRPr lang="en-US"/>
        </a:p>
      </dgm:t>
    </dgm:pt>
    <dgm:pt modelId="{87A47DDA-5569-4C4B-804D-A18A671FA5BC}" type="sibTrans" cxnId="{2AF7D58C-88C8-B749-AC42-6454B636646E}">
      <dgm:prSet/>
      <dgm:spPr/>
      <dgm:t>
        <a:bodyPr/>
        <a:lstStyle/>
        <a:p>
          <a:endParaRPr lang="en-US"/>
        </a:p>
      </dgm:t>
    </dgm:pt>
    <dgm:pt modelId="{4BCFDA33-CED3-704D-94EB-E5ED319F36D9}">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Become familiar with Michigan’s Medicaid Waiver Programs that support HCBS.</a:t>
          </a:r>
        </a:p>
      </dgm:t>
    </dgm:pt>
    <dgm:pt modelId="{32AA36A4-C9D8-D143-A32D-1CE8F75D4E37}" type="parTrans" cxnId="{86E16833-121C-7F47-AA2D-85D3ACCA411A}">
      <dgm:prSet/>
      <dgm:spPr/>
      <dgm:t>
        <a:bodyPr/>
        <a:lstStyle/>
        <a:p>
          <a:endParaRPr lang="en-US"/>
        </a:p>
      </dgm:t>
    </dgm:pt>
    <dgm:pt modelId="{2822932B-7D72-5E47-BA3D-EEB968D7B8FF}" type="sibTrans" cxnId="{86E16833-121C-7F47-AA2D-85D3ACCA411A}">
      <dgm:prSet/>
      <dgm:spPr/>
      <dgm:t>
        <a:bodyPr/>
        <a:lstStyle/>
        <a:p>
          <a:endParaRPr lang="en-US"/>
        </a:p>
      </dgm:t>
    </dgm:pt>
    <dgm:pt modelId="{2FD387A1-299B-3640-BA86-16C099C8957D}">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Understand the intent of the HCBS Final Rule Set and the Person-Centered Planning (PCP) process. </a:t>
          </a:r>
        </a:p>
      </dgm:t>
    </dgm:pt>
    <dgm:pt modelId="{EE8CA620-AD42-0344-BAA0-284AA6E3F6A6}" type="parTrans" cxnId="{DECB3C9D-2D9C-6340-BC20-51DF33E41EF2}">
      <dgm:prSet/>
      <dgm:spPr/>
      <dgm:t>
        <a:bodyPr/>
        <a:lstStyle/>
        <a:p>
          <a:endParaRPr lang="en-US"/>
        </a:p>
      </dgm:t>
    </dgm:pt>
    <dgm:pt modelId="{F11E6B7B-3212-654A-A22A-1C5EF62BA3B3}" type="sibTrans" cxnId="{DECB3C9D-2D9C-6340-BC20-51DF33E41EF2}">
      <dgm:prSet/>
      <dgm:spPr/>
      <dgm:t>
        <a:bodyPr/>
        <a:lstStyle/>
        <a:p>
          <a:endParaRPr lang="en-US"/>
        </a:p>
      </dgm:t>
    </dgm:pt>
    <dgm:pt modelId="{D9215280-A93B-5C47-96D4-2D848DEF8565}" type="pres">
      <dgm:prSet presAssocID="{85419611-B6D8-3346-8802-AF9955C36B3C}" presName="Name0" presStyleCnt="0">
        <dgm:presLayoutVars>
          <dgm:chMax val="7"/>
          <dgm:chPref val="7"/>
          <dgm:dir/>
        </dgm:presLayoutVars>
      </dgm:prSet>
      <dgm:spPr/>
    </dgm:pt>
    <dgm:pt modelId="{5F409E46-6DA5-314F-8791-FBDC44112BA2}" type="pres">
      <dgm:prSet presAssocID="{85419611-B6D8-3346-8802-AF9955C36B3C}" presName="Name1" presStyleCnt="0"/>
      <dgm:spPr/>
    </dgm:pt>
    <dgm:pt modelId="{33A8892D-DEBB-E64D-93CF-C6638E08B4DB}" type="pres">
      <dgm:prSet presAssocID="{85419611-B6D8-3346-8802-AF9955C36B3C}" presName="cycle" presStyleCnt="0"/>
      <dgm:spPr/>
    </dgm:pt>
    <dgm:pt modelId="{5893959A-1217-9941-8820-6F1E645ECAA0}" type="pres">
      <dgm:prSet presAssocID="{85419611-B6D8-3346-8802-AF9955C36B3C}" presName="srcNode" presStyleLbl="node1" presStyleIdx="0" presStyleCnt="3"/>
      <dgm:spPr/>
    </dgm:pt>
    <dgm:pt modelId="{B8C2DD3A-6823-B640-AE10-934746AF8B21}" type="pres">
      <dgm:prSet presAssocID="{85419611-B6D8-3346-8802-AF9955C36B3C}" presName="conn" presStyleLbl="parChTrans1D2" presStyleIdx="0" presStyleCnt="1"/>
      <dgm:spPr/>
    </dgm:pt>
    <dgm:pt modelId="{44E2B820-2E0B-A148-B1B8-7376043E161B}" type="pres">
      <dgm:prSet presAssocID="{85419611-B6D8-3346-8802-AF9955C36B3C}" presName="extraNode" presStyleLbl="node1" presStyleIdx="0" presStyleCnt="3"/>
      <dgm:spPr/>
    </dgm:pt>
    <dgm:pt modelId="{3FA93747-AD12-434C-B33C-359D9C8E77C9}" type="pres">
      <dgm:prSet presAssocID="{85419611-B6D8-3346-8802-AF9955C36B3C}" presName="dstNode" presStyleLbl="node1" presStyleIdx="0" presStyleCnt="3"/>
      <dgm:spPr/>
    </dgm:pt>
    <dgm:pt modelId="{52B551AF-E713-104F-AB36-50D5AD36BFC1}" type="pres">
      <dgm:prSet presAssocID="{AF981D07-0233-9141-84CD-6563F9EB3E72}" presName="text_1" presStyleLbl="node1" presStyleIdx="0" presStyleCnt="3">
        <dgm:presLayoutVars>
          <dgm:bulletEnabled val="1"/>
        </dgm:presLayoutVars>
      </dgm:prSet>
      <dgm:spPr/>
    </dgm:pt>
    <dgm:pt modelId="{A06EEE03-8A1F-0A4B-92F8-54BEF868C3F2}" type="pres">
      <dgm:prSet presAssocID="{AF981D07-0233-9141-84CD-6563F9EB3E72}" presName="accent_1" presStyleCnt="0"/>
      <dgm:spPr/>
    </dgm:pt>
    <dgm:pt modelId="{698D4336-6BAF-254F-A81A-3939A6EE438B}" type="pres">
      <dgm:prSet presAssocID="{AF981D07-0233-9141-84CD-6563F9EB3E72}" presName="accentRepeatNode" presStyleLbl="solidFgAcc1" presStyleIdx="0" presStyleCnt="3"/>
      <dgm:spPr>
        <a:solidFill>
          <a:schemeClr val="bg1">
            <a:lumMod val="85000"/>
          </a:schemeClr>
        </a:solidFill>
      </dgm:spPr>
    </dgm:pt>
    <dgm:pt modelId="{346431E0-94D2-EA4C-96B6-CB085DE49FA5}" type="pres">
      <dgm:prSet presAssocID="{4BCFDA33-CED3-704D-94EB-E5ED319F36D9}" presName="text_2" presStyleLbl="node1" presStyleIdx="1" presStyleCnt="3">
        <dgm:presLayoutVars>
          <dgm:bulletEnabled val="1"/>
        </dgm:presLayoutVars>
      </dgm:prSet>
      <dgm:spPr/>
    </dgm:pt>
    <dgm:pt modelId="{B2D8DE73-2974-B547-885D-799F9CB76DA3}" type="pres">
      <dgm:prSet presAssocID="{4BCFDA33-CED3-704D-94EB-E5ED319F36D9}" presName="accent_2" presStyleCnt="0"/>
      <dgm:spPr/>
    </dgm:pt>
    <dgm:pt modelId="{7430FCCF-85A5-3545-83EB-5ABF664BF4CD}" type="pres">
      <dgm:prSet presAssocID="{4BCFDA33-CED3-704D-94EB-E5ED319F36D9}" presName="accentRepeatNode" presStyleLbl="solidFgAcc1" presStyleIdx="1" presStyleCnt="3"/>
      <dgm:spPr>
        <a:solidFill>
          <a:schemeClr val="bg1">
            <a:lumMod val="85000"/>
          </a:schemeClr>
        </a:solidFill>
      </dgm:spPr>
    </dgm:pt>
    <dgm:pt modelId="{09778ADF-20D2-0541-A67D-FD1FC20967C9}" type="pres">
      <dgm:prSet presAssocID="{2FD387A1-299B-3640-BA86-16C099C8957D}" presName="text_3" presStyleLbl="node1" presStyleIdx="2" presStyleCnt="3">
        <dgm:presLayoutVars>
          <dgm:bulletEnabled val="1"/>
        </dgm:presLayoutVars>
      </dgm:prSet>
      <dgm:spPr/>
    </dgm:pt>
    <dgm:pt modelId="{C1D7A054-8162-284D-905F-0C99E5FCE975}" type="pres">
      <dgm:prSet presAssocID="{2FD387A1-299B-3640-BA86-16C099C8957D}" presName="accent_3" presStyleCnt="0"/>
      <dgm:spPr/>
    </dgm:pt>
    <dgm:pt modelId="{9A187C3C-36D2-6747-98C3-4579EE2FB016}" type="pres">
      <dgm:prSet presAssocID="{2FD387A1-299B-3640-BA86-16C099C8957D}" presName="accentRepeatNode" presStyleLbl="solidFgAcc1" presStyleIdx="2" presStyleCnt="3"/>
      <dgm:spPr>
        <a:solidFill>
          <a:schemeClr val="bg1">
            <a:lumMod val="85000"/>
          </a:schemeClr>
        </a:solidFill>
      </dgm:spPr>
    </dgm:pt>
  </dgm:ptLst>
  <dgm:cxnLst>
    <dgm:cxn modelId="{03D41730-F80B-DC49-8A02-7FB317215094}" type="presOf" srcId="{87A47DDA-5569-4C4B-804D-A18A671FA5BC}" destId="{B8C2DD3A-6823-B640-AE10-934746AF8B21}" srcOrd="0" destOrd="0" presId="urn:microsoft.com/office/officeart/2008/layout/VerticalCurvedList"/>
    <dgm:cxn modelId="{86E16833-121C-7F47-AA2D-85D3ACCA411A}" srcId="{85419611-B6D8-3346-8802-AF9955C36B3C}" destId="{4BCFDA33-CED3-704D-94EB-E5ED319F36D9}" srcOrd="1" destOrd="0" parTransId="{32AA36A4-C9D8-D143-A32D-1CE8F75D4E37}" sibTransId="{2822932B-7D72-5E47-BA3D-EEB968D7B8FF}"/>
    <dgm:cxn modelId="{E03D9E6A-81C0-8D43-825F-A7B67A5C4057}" type="presOf" srcId="{85419611-B6D8-3346-8802-AF9955C36B3C}" destId="{D9215280-A93B-5C47-96D4-2D848DEF8565}" srcOrd="0" destOrd="0" presId="urn:microsoft.com/office/officeart/2008/layout/VerticalCurvedList"/>
    <dgm:cxn modelId="{908BB155-0092-3740-9130-15A7871F9D2E}" type="presOf" srcId="{2FD387A1-299B-3640-BA86-16C099C8957D}" destId="{09778ADF-20D2-0541-A67D-FD1FC20967C9}" srcOrd="0" destOrd="0" presId="urn:microsoft.com/office/officeart/2008/layout/VerticalCurvedList"/>
    <dgm:cxn modelId="{2AF7D58C-88C8-B749-AC42-6454B636646E}" srcId="{85419611-B6D8-3346-8802-AF9955C36B3C}" destId="{AF981D07-0233-9141-84CD-6563F9EB3E72}" srcOrd="0" destOrd="0" parTransId="{156B2907-1C16-6840-94C7-3E510BD65C8D}" sibTransId="{87A47DDA-5569-4C4B-804D-A18A671FA5BC}"/>
    <dgm:cxn modelId="{DECB3C9D-2D9C-6340-BC20-51DF33E41EF2}" srcId="{85419611-B6D8-3346-8802-AF9955C36B3C}" destId="{2FD387A1-299B-3640-BA86-16C099C8957D}" srcOrd="2" destOrd="0" parTransId="{EE8CA620-AD42-0344-BAA0-284AA6E3F6A6}" sibTransId="{F11E6B7B-3212-654A-A22A-1C5EF62BA3B3}"/>
    <dgm:cxn modelId="{3EA848B2-C3D6-C543-9CF2-C70E44D825B7}" type="presOf" srcId="{AF981D07-0233-9141-84CD-6563F9EB3E72}" destId="{52B551AF-E713-104F-AB36-50D5AD36BFC1}" srcOrd="0" destOrd="0" presId="urn:microsoft.com/office/officeart/2008/layout/VerticalCurvedList"/>
    <dgm:cxn modelId="{9770F1CC-C106-764D-8318-F27FF5BFE11D}" type="presOf" srcId="{4BCFDA33-CED3-704D-94EB-E5ED319F36D9}" destId="{346431E0-94D2-EA4C-96B6-CB085DE49FA5}" srcOrd="0" destOrd="0" presId="urn:microsoft.com/office/officeart/2008/layout/VerticalCurvedList"/>
    <dgm:cxn modelId="{D83E499A-2FDC-2444-B745-A4C158F2C272}" type="presParOf" srcId="{D9215280-A93B-5C47-96D4-2D848DEF8565}" destId="{5F409E46-6DA5-314F-8791-FBDC44112BA2}" srcOrd="0" destOrd="0" presId="urn:microsoft.com/office/officeart/2008/layout/VerticalCurvedList"/>
    <dgm:cxn modelId="{A2381259-9145-2D43-8A81-AB7353C80DF4}" type="presParOf" srcId="{5F409E46-6DA5-314F-8791-FBDC44112BA2}" destId="{33A8892D-DEBB-E64D-93CF-C6638E08B4DB}" srcOrd="0" destOrd="0" presId="urn:microsoft.com/office/officeart/2008/layout/VerticalCurvedList"/>
    <dgm:cxn modelId="{5379C93F-B279-0943-9312-7C85E932505B}" type="presParOf" srcId="{33A8892D-DEBB-E64D-93CF-C6638E08B4DB}" destId="{5893959A-1217-9941-8820-6F1E645ECAA0}" srcOrd="0" destOrd="0" presId="urn:microsoft.com/office/officeart/2008/layout/VerticalCurvedList"/>
    <dgm:cxn modelId="{123C35DD-3C90-A64C-9A17-B8479D9CE0BD}" type="presParOf" srcId="{33A8892D-DEBB-E64D-93CF-C6638E08B4DB}" destId="{B8C2DD3A-6823-B640-AE10-934746AF8B21}" srcOrd="1" destOrd="0" presId="urn:microsoft.com/office/officeart/2008/layout/VerticalCurvedList"/>
    <dgm:cxn modelId="{344D09EC-0878-DE46-B391-ED3ACBBCCB44}" type="presParOf" srcId="{33A8892D-DEBB-E64D-93CF-C6638E08B4DB}" destId="{44E2B820-2E0B-A148-B1B8-7376043E161B}" srcOrd="2" destOrd="0" presId="urn:microsoft.com/office/officeart/2008/layout/VerticalCurvedList"/>
    <dgm:cxn modelId="{05CCC14F-B1F0-224A-854C-9409C729861D}" type="presParOf" srcId="{33A8892D-DEBB-E64D-93CF-C6638E08B4DB}" destId="{3FA93747-AD12-434C-B33C-359D9C8E77C9}" srcOrd="3" destOrd="0" presId="urn:microsoft.com/office/officeart/2008/layout/VerticalCurvedList"/>
    <dgm:cxn modelId="{06EB9445-A413-1042-B247-6CC5E1B65BC0}" type="presParOf" srcId="{5F409E46-6DA5-314F-8791-FBDC44112BA2}" destId="{52B551AF-E713-104F-AB36-50D5AD36BFC1}" srcOrd="1" destOrd="0" presId="urn:microsoft.com/office/officeart/2008/layout/VerticalCurvedList"/>
    <dgm:cxn modelId="{924CEB51-39EE-AF42-80E6-185638EEFBA9}" type="presParOf" srcId="{5F409E46-6DA5-314F-8791-FBDC44112BA2}" destId="{A06EEE03-8A1F-0A4B-92F8-54BEF868C3F2}" srcOrd="2" destOrd="0" presId="urn:microsoft.com/office/officeart/2008/layout/VerticalCurvedList"/>
    <dgm:cxn modelId="{72A59207-6674-C84E-8E37-EEDADD636486}" type="presParOf" srcId="{A06EEE03-8A1F-0A4B-92F8-54BEF868C3F2}" destId="{698D4336-6BAF-254F-A81A-3939A6EE438B}" srcOrd="0" destOrd="0" presId="urn:microsoft.com/office/officeart/2008/layout/VerticalCurvedList"/>
    <dgm:cxn modelId="{9311955A-BC82-2642-A237-EAD9B0F809C9}" type="presParOf" srcId="{5F409E46-6DA5-314F-8791-FBDC44112BA2}" destId="{346431E0-94D2-EA4C-96B6-CB085DE49FA5}" srcOrd="3" destOrd="0" presId="urn:microsoft.com/office/officeart/2008/layout/VerticalCurvedList"/>
    <dgm:cxn modelId="{C9AE1FA2-246F-3749-A4DE-81F43D430E90}" type="presParOf" srcId="{5F409E46-6DA5-314F-8791-FBDC44112BA2}" destId="{B2D8DE73-2974-B547-885D-799F9CB76DA3}" srcOrd="4" destOrd="0" presId="urn:microsoft.com/office/officeart/2008/layout/VerticalCurvedList"/>
    <dgm:cxn modelId="{AAE3019A-83B9-9F4F-87AD-2E88BAAC3C8A}" type="presParOf" srcId="{B2D8DE73-2974-B547-885D-799F9CB76DA3}" destId="{7430FCCF-85A5-3545-83EB-5ABF664BF4CD}" srcOrd="0" destOrd="0" presId="urn:microsoft.com/office/officeart/2008/layout/VerticalCurvedList"/>
    <dgm:cxn modelId="{439AD7D3-632B-AF45-9F0D-69B8DB360F83}" type="presParOf" srcId="{5F409E46-6DA5-314F-8791-FBDC44112BA2}" destId="{09778ADF-20D2-0541-A67D-FD1FC20967C9}" srcOrd="5" destOrd="0" presId="urn:microsoft.com/office/officeart/2008/layout/VerticalCurvedList"/>
    <dgm:cxn modelId="{53890F30-404A-C54A-9DC0-FF0A403408BB}" type="presParOf" srcId="{5F409E46-6DA5-314F-8791-FBDC44112BA2}" destId="{C1D7A054-8162-284D-905F-0C99E5FCE975}" srcOrd="6" destOrd="0" presId="urn:microsoft.com/office/officeart/2008/layout/VerticalCurvedList"/>
    <dgm:cxn modelId="{B4F3EE85-E426-0A4D-BCFC-BC3D96CD9073}" type="presParOf" srcId="{C1D7A054-8162-284D-905F-0C99E5FCE975}" destId="{9A187C3C-36D2-6747-98C3-4579EE2FB01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4DED3A-A040-4642-8B8D-70251875EB4F}" type="doc">
      <dgm:prSet loTypeId="urn:microsoft.com/office/officeart/2016/7/layout/BasicTimeline" loCatId="timeline" qsTypeId="urn:microsoft.com/office/officeart/2005/8/quickstyle/simple1" qsCatId="simple" csTypeId="urn:microsoft.com/office/officeart/2005/8/colors/accent0_1" csCatId="mainScheme" phldr="1"/>
      <dgm:spPr/>
      <dgm:t>
        <a:bodyPr/>
        <a:lstStyle/>
        <a:p>
          <a:endParaRPr lang="en-US"/>
        </a:p>
      </dgm:t>
    </dgm:pt>
    <dgm:pt modelId="{A88BA21D-1474-48C9-8E50-579597EB0BAB}">
      <dgm:prSet phldrT="[Text]" phldr="0"/>
      <dgm:spPr/>
      <dgm:t>
        <a:bodyPr/>
        <a:lstStyle/>
        <a:p>
          <a:pPr>
            <a:defRPr b="1"/>
          </a:pPr>
          <a:r>
            <a:rPr lang="en-US" dirty="0">
              <a:latin typeface="Arial" panose="020B0604020202020204" pitchFamily="34" charset="0"/>
              <a:cs typeface="Arial" panose="020B0604020202020204" pitchFamily="34" charset="0"/>
            </a:rPr>
            <a:t>1983</a:t>
          </a:r>
        </a:p>
      </dgm:t>
    </dgm:pt>
    <dgm:pt modelId="{D129C358-D175-47CD-8E6A-952A419330A4}" type="par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E767FB05-E0E7-4B40-9481-4071D529B979}" type="sib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04125A10-7888-4770-8586-3E55489D7F8D}">
      <dgm:prSet phldrT="[Text]" phldr="0" custT="1"/>
      <dgm:spPr/>
      <dgm:t>
        <a:bodyPr/>
        <a:lstStyle/>
        <a:p>
          <a:pPr algn="ctr"/>
          <a:r>
            <a:rPr lang="en-US" sz="16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r>
            <a:rPr lang="en-US" sz="1400" dirty="0">
              <a:latin typeface="Arial" panose="020B0604020202020204" pitchFamily="34" charset="0"/>
              <a:cs typeface="Arial" panose="020B0604020202020204" pitchFamily="34" charset="0"/>
            </a:rPr>
            <a:t>.</a:t>
          </a:r>
        </a:p>
      </dgm:t>
    </dgm:pt>
    <dgm:pt modelId="{C840BD46-7FD3-45C3-AEA6-49A6EA92728D}" type="par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B4A9A84B-911E-4E2E-BF42-78EDD1609A0F}" type="sib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71BB6E4A-F0C6-41A5-8015-C3D33D09C1EF}">
      <dgm:prSet phldrT="[Text]" phldr="0"/>
      <dgm:spPr/>
      <dgm:t>
        <a:bodyPr/>
        <a:lstStyle/>
        <a:p>
          <a:pPr>
            <a:defRPr b="1"/>
          </a:pPr>
          <a:r>
            <a:rPr lang="en-US" dirty="0">
              <a:latin typeface="Arial" panose="020B0604020202020204" pitchFamily="34" charset="0"/>
              <a:cs typeface="Arial" panose="020B0604020202020204" pitchFamily="34" charset="0"/>
            </a:rPr>
            <a:t>1987</a:t>
          </a:r>
        </a:p>
      </dgm:t>
    </dgm:pt>
    <dgm:pt modelId="{95B9973A-C9F1-4E67-8A3F-A1DA038629D0}" type="par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1F6751F1-67FB-482D-9226-E4A720BFEA80}" type="sib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F3C0D925-8CA1-4BE1-AFF3-2A5E6C15BDF2}">
      <dgm:prSet phldrT="[Text]" phldr="0" custT="1"/>
      <dgm:spPr/>
      <dgm:t>
        <a:bodyPr/>
        <a:lstStyle/>
        <a:p>
          <a:pPr algn="ctr"/>
          <a:r>
            <a:rPr lang="en-US" sz="1600" dirty="0">
              <a:latin typeface="Arial" panose="020B0604020202020204" pitchFamily="34" charset="0"/>
              <a:cs typeface="Arial" panose="020B0604020202020204" pitchFamily="34" charset="0"/>
            </a:rPr>
            <a:t>Michigan began providing Medicaid- funded HCBS services with the 1915(c) Habilitation Supports Waiver in 1987.</a:t>
          </a:r>
        </a:p>
      </dgm:t>
    </dgm:pt>
    <dgm:pt modelId="{CCC069C2-6E85-43B2-9C54-7186025E65CD}" type="par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DF60AEA5-43F6-4B7E-8ADD-215B06D5C8A7}" type="sib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3332A5FA-F8D7-4C78-AD3F-08F9DE0361DD}">
      <dgm:prSet phldrT="[Text]" phldr="0"/>
      <dgm:spPr/>
      <dgm:t>
        <a:bodyPr/>
        <a:lstStyle/>
        <a:p>
          <a:pPr>
            <a:defRPr b="1"/>
          </a:pPr>
          <a:r>
            <a:rPr lang="en-US" dirty="0">
              <a:latin typeface="Arial" panose="020B0604020202020204" pitchFamily="34" charset="0"/>
              <a:cs typeface="Arial" panose="020B0604020202020204" pitchFamily="34" charset="0"/>
            </a:rPr>
            <a:t>2005</a:t>
          </a:r>
        </a:p>
      </dgm:t>
    </dgm:pt>
    <dgm:pt modelId="{3814A272-E957-4A2A-8CF4-53A6994FD26A}" type="par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030B4FF-696B-4A12-9132-345E1473E0B6}" type="sib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14A7F8D-EAF8-4641-A068-F78FDB9A2D79}">
      <dgm:prSet phldrT="[Text]" phldr="0" custT="1"/>
      <dgm:spPr/>
      <dgm:t>
        <a:bodyPr/>
        <a:lstStyle/>
        <a:p>
          <a:pPr algn="ctr"/>
          <a:r>
            <a:rPr lang="en-US" sz="1600" dirty="0">
              <a:latin typeface="Arial" panose="020B0604020202020204" pitchFamily="34" charset="0"/>
              <a:cs typeface="Arial" panose="020B0604020202020204" pitchFamily="34" charset="0"/>
            </a:rPr>
            <a:t>HCBS became a formal Medicaid State Plan option.</a:t>
          </a:r>
        </a:p>
      </dgm:t>
    </dgm:pt>
    <dgm:pt modelId="{E380FA36-795C-43AA-A80E-973DD99B004A}" type="par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436B4E0E-D699-4E28-AE37-8B03FA6AA8F6}" type="sib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D91F7C59-9AC5-DF4C-B5EE-B9E830572E94}">
      <dgm:prSet phldrT="[Text]" phldr="0"/>
      <dgm:spPr/>
      <dgm:t>
        <a:bodyPr/>
        <a:lstStyle/>
        <a:p>
          <a:pPr>
            <a:defRPr b="1"/>
          </a:pPr>
          <a:r>
            <a:rPr lang="en-US" dirty="0">
              <a:latin typeface="Arial" panose="020B0604020202020204" pitchFamily="34" charset="0"/>
              <a:cs typeface="Arial" panose="020B0604020202020204" pitchFamily="34" charset="0"/>
            </a:rPr>
            <a:t>2014</a:t>
          </a:r>
        </a:p>
      </dgm:t>
    </dgm:pt>
    <dgm:pt modelId="{67CEC0F1-2201-B342-8D56-3AB2D50B4D94}" type="par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7D8C573B-36F6-8945-9788-A6A1A83226F0}" type="sib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D8CA074E-6E97-024C-88A6-49338B801A4A}">
      <dgm:prSet phldrT="[Text]" phldr="0" custT="1"/>
      <dgm:spPr/>
      <dgm:t>
        <a:bodyPr/>
        <a:lstStyle/>
        <a:p>
          <a:pPr algn="ctr"/>
          <a:r>
            <a:rPr lang="en-US" sz="1600" b="0" i="0" u="none" dirty="0">
              <a:latin typeface="Arial" panose="020B0604020202020204" pitchFamily="34" charset="0"/>
              <a:cs typeface="Arial" panose="020B0604020202020204" pitchFamily="34" charset="0"/>
            </a:rPr>
            <a:t>Centers for Medicare and Medicaid Services (CMS) officially promulgated the HCBS Final Rule Set in January 2014 in Vol. 79 No. 11 of the Federal Register.</a:t>
          </a:r>
          <a:endParaRPr lang="en-US" sz="1600" dirty="0">
            <a:latin typeface="Arial" panose="020B0604020202020204" pitchFamily="34" charset="0"/>
            <a:cs typeface="Arial" panose="020B0604020202020204" pitchFamily="34" charset="0"/>
          </a:endParaRPr>
        </a:p>
      </dgm:t>
    </dgm:pt>
    <dgm:pt modelId="{72951F46-5719-B64A-8402-6FCB6C84D77A}" type="par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888BCC05-35D4-9E4C-B3D1-FC8FD5CE1C15}" type="sib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EAF47862-E6CD-491A-BC50-7381311962C3}" type="pres">
      <dgm:prSet presAssocID="{154DED3A-A040-4642-8B8D-70251875EB4F}" presName="root" presStyleCnt="0">
        <dgm:presLayoutVars>
          <dgm:chMax/>
          <dgm:chPref/>
          <dgm:animLvl val="lvl"/>
        </dgm:presLayoutVars>
      </dgm:prSet>
      <dgm:spPr/>
    </dgm:pt>
    <dgm:pt modelId="{01C22740-21C4-4F77-B27E-CEBD3C310AD6}" type="pres">
      <dgm:prSet presAssocID="{154DED3A-A040-4642-8B8D-70251875EB4F}" presName="divider" presStyleLbl="fgAccFollowNode1" presStyleIdx="0" presStyleCnt="1"/>
      <dgm:spPr>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gm:spPr>
    </dgm:pt>
    <dgm:pt modelId="{FE51086F-B44A-47D0-8584-BD6E17439962}" type="pres">
      <dgm:prSet presAssocID="{154DED3A-A040-4642-8B8D-70251875EB4F}" presName="nodes" presStyleCnt="0">
        <dgm:presLayoutVars>
          <dgm:chMax/>
          <dgm:chPref/>
          <dgm:animLvl val="lvl"/>
        </dgm:presLayoutVars>
      </dgm:prSet>
      <dgm:spPr/>
    </dgm:pt>
    <dgm:pt modelId="{EABCB068-0014-46E9-B6B5-30D1948F1493}" type="pres">
      <dgm:prSet presAssocID="{A88BA21D-1474-48C9-8E50-579597EB0BAB}" presName="composite" presStyleCnt="0"/>
      <dgm:spPr/>
    </dgm:pt>
    <dgm:pt modelId="{DA66D775-9060-49B4-88AF-E5FE319A075C}" type="pres">
      <dgm:prSet presAssocID="{A88BA21D-1474-48C9-8E50-579597EB0BAB}" presName="L1TextContainer" presStyleLbl="revTx" presStyleIdx="0" presStyleCnt="4">
        <dgm:presLayoutVars>
          <dgm:chMax val="1"/>
          <dgm:chPref val="1"/>
          <dgm:bulletEnabled val="1"/>
        </dgm:presLayoutVars>
      </dgm:prSet>
      <dgm:spPr/>
    </dgm:pt>
    <dgm:pt modelId="{6CE8AC79-3CC8-4B5E-AED4-EED5CFE52C5C}" type="pres">
      <dgm:prSet presAssocID="{A88BA21D-1474-48C9-8E50-579597EB0BAB}" presName="L2TextContainerWrapper" presStyleCnt="0">
        <dgm:presLayoutVars>
          <dgm:chMax val="0"/>
          <dgm:chPref val="0"/>
          <dgm:bulletEnabled val="1"/>
        </dgm:presLayoutVars>
      </dgm:prSet>
      <dgm:spPr/>
    </dgm:pt>
    <dgm:pt modelId="{086AC45D-F91E-4989-A06B-02A68483A82F}" type="pres">
      <dgm:prSet presAssocID="{A88BA21D-1474-48C9-8E50-579597EB0BAB}" presName="L2TextContainer" presStyleLbl="bgAcc1" presStyleIdx="0" presStyleCnt="4" custScaleX="114131" custScaleY="94665"/>
      <dgm:spPr/>
    </dgm:pt>
    <dgm:pt modelId="{925EB5CB-EB01-455A-94D2-15140C33E8A4}" type="pres">
      <dgm:prSet presAssocID="{A88BA21D-1474-48C9-8E50-579597EB0BAB}" presName="FlexibleEmptyPlaceHolder" presStyleCnt="0"/>
      <dgm:spPr/>
    </dgm:pt>
    <dgm:pt modelId="{275E270A-778C-41CC-B9DB-4C7D6164363B}" type="pres">
      <dgm:prSet presAssocID="{A88BA21D-1474-48C9-8E50-579597EB0BAB}" presName="ConnectLine" presStyleLbl="sibTrans1D1" presStyleIdx="0" presStyleCnt="4"/>
      <dgm:spPr>
        <a:noFill/>
        <a:ln w="9525" cap="flat" cmpd="sng" algn="ctr">
          <a:solidFill>
            <a:schemeClr val="dk1">
              <a:hueOff val="0"/>
              <a:satOff val="0"/>
              <a:lumOff val="0"/>
              <a:alphaOff val="0"/>
            </a:schemeClr>
          </a:solidFill>
          <a:prstDash val="dash"/>
        </a:ln>
        <a:effectLst/>
      </dgm:spPr>
    </dgm:pt>
    <dgm:pt modelId="{8DBEEDA3-E12C-41E6-AB2A-A4A26948AA5D}" type="pres">
      <dgm:prSet presAssocID="{A88BA21D-1474-48C9-8E50-579597EB0BAB}" presName="ConnectorPoint" presStyleLbl="alignNode1" presStyleIdx="0" presStyleCnt="4"/>
      <dgm:spPr/>
    </dgm:pt>
    <dgm:pt modelId="{94FD1B7D-E4B8-4B2D-A6FB-37EF03A456E0}" type="pres">
      <dgm:prSet presAssocID="{A88BA21D-1474-48C9-8E50-579597EB0BAB}" presName="EmptyPlaceHolder" presStyleCnt="0"/>
      <dgm:spPr/>
    </dgm:pt>
    <dgm:pt modelId="{877B7CAD-23F4-40DC-A693-D6B52F7559B5}" type="pres">
      <dgm:prSet presAssocID="{E767FB05-E0E7-4B40-9481-4071D529B979}" presName="spaceBetweenRectangles" presStyleCnt="0"/>
      <dgm:spPr/>
    </dgm:pt>
    <dgm:pt modelId="{CA357C2B-6726-4130-A514-8FFC8BB6C5AC}" type="pres">
      <dgm:prSet presAssocID="{71BB6E4A-F0C6-41A5-8015-C3D33D09C1EF}" presName="composite" presStyleCnt="0"/>
      <dgm:spPr/>
    </dgm:pt>
    <dgm:pt modelId="{0D0E301A-5AC0-4DF9-999C-ABFD5EA2F61D}" type="pres">
      <dgm:prSet presAssocID="{71BB6E4A-F0C6-41A5-8015-C3D33D09C1EF}" presName="L1TextContainer" presStyleLbl="revTx" presStyleIdx="1" presStyleCnt="4">
        <dgm:presLayoutVars>
          <dgm:chMax val="1"/>
          <dgm:chPref val="1"/>
          <dgm:bulletEnabled val="1"/>
        </dgm:presLayoutVars>
      </dgm:prSet>
      <dgm:spPr/>
    </dgm:pt>
    <dgm:pt modelId="{47B6ED09-25E4-4EB5-8135-66A26C0F0611}" type="pres">
      <dgm:prSet presAssocID="{71BB6E4A-F0C6-41A5-8015-C3D33D09C1EF}" presName="L2TextContainerWrapper" presStyleCnt="0">
        <dgm:presLayoutVars>
          <dgm:chMax val="0"/>
          <dgm:chPref val="0"/>
          <dgm:bulletEnabled val="1"/>
        </dgm:presLayoutVars>
      </dgm:prSet>
      <dgm:spPr/>
    </dgm:pt>
    <dgm:pt modelId="{97BBF430-29D6-47FA-9364-770356AD226D}" type="pres">
      <dgm:prSet presAssocID="{71BB6E4A-F0C6-41A5-8015-C3D33D09C1EF}" presName="L2TextContainer" presStyleLbl="bgAcc1" presStyleIdx="1" presStyleCnt="4" custScaleX="97562" custScaleY="157005" custLinFactNeighborX="734" custLinFactNeighborY="-32927"/>
      <dgm:spPr/>
    </dgm:pt>
    <dgm:pt modelId="{58E7CBF5-7B5E-46D9-B2F0-2AC052E0F593}" type="pres">
      <dgm:prSet presAssocID="{71BB6E4A-F0C6-41A5-8015-C3D33D09C1EF}" presName="FlexibleEmptyPlaceHolder" presStyleCnt="0"/>
      <dgm:spPr/>
    </dgm:pt>
    <dgm:pt modelId="{3EBFA83D-991D-494F-9C3E-95B6F4092584}" type="pres">
      <dgm:prSet presAssocID="{71BB6E4A-F0C6-41A5-8015-C3D33D09C1EF}" presName="ConnectLine" presStyleLbl="sibTrans1D1" presStyleIdx="1" presStyleCnt="4"/>
      <dgm:spPr>
        <a:noFill/>
        <a:ln w="9525" cap="flat" cmpd="sng" algn="ctr">
          <a:solidFill>
            <a:schemeClr val="dk1">
              <a:hueOff val="0"/>
              <a:satOff val="0"/>
              <a:lumOff val="0"/>
              <a:alphaOff val="0"/>
            </a:schemeClr>
          </a:solidFill>
          <a:prstDash val="dash"/>
        </a:ln>
        <a:effectLst/>
      </dgm:spPr>
    </dgm:pt>
    <dgm:pt modelId="{52BC020E-CD95-4E63-A977-9F8EC35CB5F1}" type="pres">
      <dgm:prSet presAssocID="{71BB6E4A-F0C6-41A5-8015-C3D33D09C1EF}" presName="ConnectorPoint" presStyleLbl="alignNode1" presStyleIdx="1" presStyleCnt="4" custScaleX="91726" custScaleY="127407" custLinFactY="-355206" custLinFactNeighborX="18623" custLinFactNeighborY="-400000"/>
      <dgm:spPr/>
    </dgm:pt>
    <dgm:pt modelId="{A1B950B2-BF7F-4E8C-ADF7-643D217A1FC0}" type="pres">
      <dgm:prSet presAssocID="{71BB6E4A-F0C6-41A5-8015-C3D33D09C1EF}" presName="EmptyPlaceHolder" presStyleCnt="0"/>
      <dgm:spPr/>
    </dgm:pt>
    <dgm:pt modelId="{8C9471E5-C95F-4436-A05C-329854CA0B1A}" type="pres">
      <dgm:prSet presAssocID="{1F6751F1-67FB-482D-9226-E4A720BFEA80}" presName="spaceBetweenRectangles" presStyleCnt="0"/>
      <dgm:spPr/>
    </dgm:pt>
    <dgm:pt modelId="{344C9B10-A7DA-4700-B7A4-392F1D360491}" type="pres">
      <dgm:prSet presAssocID="{3332A5FA-F8D7-4C78-AD3F-08F9DE0361DD}" presName="composite" presStyleCnt="0"/>
      <dgm:spPr/>
    </dgm:pt>
    <dgm:pt modelId="{8F45F2AB-E0ED-4BBD-BD0F-B55906BC4FFD}" type="pres">
      <dgm:prSet presAssocID="{3332A5FA-F8D7-4C78-AD3F-08F9DE0361DD}" presName="L1TextContainer" presStyleLbl="revTx" presStyleIdx="2" presStyleCnt="4">
        <dgm:presLayoutVars>
          <dgm:chMax val="1"/>
          <dgm:chPref val="1"/>
          <dgm:bulletEnabled val="1"/>
        </dgm:presLayoutVars>
      </dgm:prSet>
      <dgm:spPr/>
    </dgm:pt>
    <dgm:pt modelId="{99F67C8F-BD84-42BE-BE0D-4359B6E8B4B5}" type="pres">
      <dgm:prSet presAssocID="{3332A5FA-F8D7-4C78-AD3F-08F9DE0361DD}" presName="L2TextContainerWrapper" presStyleCnt="0">
        <dgm:presLayoutVars>
          <dgm:chMax val="0"/>
          <dgm:chPref val="0"/>
          <dgm:bulletEnabled val="1"/>
        </dgm:presLayoutVars>
      </dgm:prSet>
      <dgm:spPr/>
    </dgm:pt>
    <dgm:pt modelId="{5D3C42B3-089B-4865-A11E-5D53E768DEFD}" type="pres">
      <dgm:prSet presAssocID="{3332A5FA-F8D7-4C78-AD3F-08F9DE0361DD}" presName="L2TextContainer" presStyleLbl="bgAcc1" presStyleIdx="2" presStyleCnt="4" custScaleX="104508" custScaleY="159427"/>
      <dgm:spPr/>
    </dgm:pt>
    <dgm:pt modelId="{F3698501-6C5F-4F62-963D-7CC6C2BFB8B8}" type="pres">
      <dgm:prSet presAssocID="{3332A5FA-F8D7-4C78-AD3F-08F9DE0361DD}" presName="FlexibleEmptyPlaceHolder" presStyleCnt="0"/>
      <dgm:spPr/>
    </dgm:pt>
    <dgm:pt modelId="{5F3BC942-0CBC-470B-BD60-C23EEFF4E365}" type="pres">
      <dgm:prSet presAssocID="{3332A5FA-F8D7-4C78-AD3F-08F9DE0361DD}" presName="ConnectLine" presStyleLbl="sibTrans1D1" presStyleIdx="2" presStyleCnt="4"/>
      <dgm:spPr>
        <a:noFill/>
        <a:ln w="9525" cap="flat" cmpd="sng" algn="ctr">
          <a:solidFill>
            <a:schemeClr val="dk1">
              <a:hueOff val="0"/>
              <a:satOff val="0"/>
              <a:lumOff val="0"/>
              <a:alphaOff val="0"/>
            </a:schemeClr>
          </a:solidFill>
          <a:prstDash val="dash"/>
        </a:ln>
        <a:effectLst/>
      </dgm:spPr>
    </dgm:pt>
    <dgm:pt modelId="{FC96ED96-0436-40F5-848B-525428AB4677}" type="pres">
      <dgm:prSet presAssocID="{3332A5FA-F8D7-4C78-AD3F-08F9DE0361DD}" presName="ConnectorPoint" presStyleLbl="alignNode1" presStyleIdx="2" presStyleCnt="4"/>
      <dgm:spPr/>
    </dgm:pt>
    <dgm:pt modelId="{013A2047-248B-405E-A7E3-DDD6EB9C0F2B}" type="pres">
      <dgm:prSet presAssocID="{3332A5FA-F8D7-4C78-AD3F-08F9DE0361DD}" presName="EmptyPlaceHolder" presStyleCnt="0"/>
      <dgm:spPr/>
    </dgm:pt>
    <dgm:pt modelId="{6C85817F-7105-FB42-9018-91EB34D27C29}" type="pres">
      <dgm:prSet presAssocID="{3030B4FF-696B-4A12-9132-345E1473E0B6}" presName="spaceBetweenRectangles" presStyleCnt="0"/>
      <dgm:spPr/>
    </dgm:pt>
    <dgm:pt modelId="{8E71F82C-3E88-2941-A0DA-FA29CE8A8F94}" type="pres">
      <dgm:prSet presAssocID="{D91F7C59-9AC5-DF4C-B5EE-B9E830572E94}" presName="composite" presStyleCnt="0"/>
      <dgm:spPr/>
    </dgm:pt>
    <dgm:pt modelId="{7247D374-6BA0-B84E-A9E4-5849BB39F65A}" type="pres">
      <dgm:prSet presAssocID="{D91F7C59-9AC5-DF4C-B5EE-B9E830572E94}" presName="L1TextContainer" presStyleLbl="revTx" presStyleIdx="3" presStyleCnt="4">
        <dgm:presLayoutVars>
          <dgm:chMax val="1"/>
          <dgm:chPref val="1"/>
          <dgm:bulletEnabled val="1"/>
        </dgm:presLayoutVars>
      </dgm:prSet>
      <dgm:spPr/>
    </dgm:pt>
    <dgm:pt modelId="{F2CCAE77-767F-A846-9E75-34B13409CFB7}" type="pres">
      <dgm:prSet presAssocID="{D91F7C59-9AC5-DF4C-B5EE-B9E830572E94}" presName="L2TextContainerWrapper" presStyleCnt="0">
        <dgm:presLayoutVars>
          <dgm:chMax val="0"/>
          <dgm:chPref val="0"/>
          <dgm:bulletEnabled val="1"/>
        </dgm:presLayoutVars>
      </dgm:prSet>
      <dgm:spPr/>
    </dgm:pt>
    <dgm:pt modelId="{FE3721BC-F0FA-244B-8755-018848C6BE1D}" type="pres">
      <dgm:prSet presAssocID="{D91F7C59-9AC5-DF4C-B5EE-B9E830572E94}" presName="L2TextContainer" presStyleLbl="bgAcc1" presStyleIdx="3" presStyleCnt="4" custScaleX="94683" custScaleY="147706" custLinFactNeighborX="4106" custLinFactNeighborY="-35476"/>
      <dgm:spPr/>
    </dgm:pt>
    <dgm:pt modelId="{7463E06C-18B1-1144-B3B0-172E1602790E}" type="pres">
      <dgm:prSet presAssocID="{D91F7C59-9AC5-DF4C-B5EE-B9E830572E94}" presName="FlexibleEmptyPlaceHolder" presStyleCnt="0"/>
      <dgm:spPr/>
    </dgm:pt>
    <dgm:pt modelId="{B7A9ED5B-2F5E-9449-A981-72AF96DC3719}" type="pres">
      <dgm:prSet presAssocID="{D91F7C59-9AC5-DF4C-B5EE-B9E830572E94}" presName="ConnectLine" presStyleLbl="sibTrans1D1" presStyleIdx="3" presStyleCnt="4"/>
      <dgm:spPr>
        <a:noFill/>
        <a:ln w="9525" cap="flat" cmpd="sng" algn="ctr">
          <a:solidFill>
            <a:schemeClr val="dk1">
              <a:hueOff val="0"/>
              <a:satOff val="0"/>
              <a:lumOff val="0"/>
              <a:alphaOff val="0"/>
            </a:schemeClr>
          </a:solidFill>
          <a:prstDash val="dash"/>
        </a:ln>
        <a:effectLst/>
      </dgm:spPr>
    </dgm:pt>
    <dgm:pt modelId="{F4A2A7A6-A4EC-D14B-A17B-99B63ED223AC}" type="pres">
      <dgm:prSet presAssocID="{D91F7C59-9AC5-DF4C-B5EE-B9E830572E94}" presName="ConnectorPoint" presStyleLbl="alignNode1" presStyleIdx="3" presStyleCnt="4" custFlipVert="1" custScaleX="76579" custScaleY="124070" custLinFactY="-298998" custLinFactNeighborY="-300000"/>
      <dgm:spPr/>
    </dgm:pt>
    <dgm:pt modelId="{6CB8F215-282C-4C4F-9DC6-E04CA32C9676}" type="pres">
      <dgm:prSet presAssocID="{D91F7C59-9AC5-DF4C-B5EE-B9E830572E94}" presName="EmptyPlaceHolder" presStyleCnt="0"/>
      <dgm:spPr/>
    </dgm:pt>
  </dgm:ptLst>
  <dgm:cxnLst>
    <dgm:cxn modelId="{05234A01-C395-4000-AF5E-C21343161EB6}" srcId="{154DED3A-A040-4642-8B8D-70251875EB4F}" destId="{3332A5FA-F8D7-4C78-AD3F-08F9DE0361DD}" srcOrd="2" destOrd="0" parTransId="{3814A272-E957-4A2A-8CF4-53A6994FD26A}" sibTransId="{3030B4FF-696B-4A12-9132-345E1473E0B6}"/>
    <dgm:cxn modelId="{D1D8911C-733D-49B0-80B8-C418C45F1F03}" srcId="{154DED3A-A040-4642-8B8D-70251875EB4F}" destId="{71BB6E4A-F0C6-41A5-8015-C3D33D09C1EF}" srcOrd="1" destOrd="0" parTransId="{95B9973A-C9F1-4E67-8A3F-A1DA038629D0}" sibTransId="{1F6751F1-67FB-482D-9226-E4A720BFEA80}"/>
    <dgm:cxn modelId="{E319D21F-0585-4AFC-BF5F-4EFDC0993185}" srcId="{154DED3A-A040-4642-8B8D-70251875EB4F}" destId="{A88BA21D-1474-48C9-8E50-579597EB0BAB}" srcOrd="0" destOrd="0" parTransId="{D129C358-D175-47CD-8E6A-952A419330A4}" sibTransId="{E767FB05-E0E7-4B40-9481-4071D529B979}"/>
    <dgm:cxn modelId="{C587552E-1558-D744-A828-2F07F7F4BEC5}" type="presOf" srcId="{D8CA074E-6E97-024C-88A6-49338B801A4A}" destId="{FE3721BC-F0FA-244B-8755-018848C6BE1D}" srcOrd="0" destOrd="0" presId="urn:microsoft.com/office/officeart/2016/7/layout/BasicTimeline"/>
    <dgm:cxn modelId="{5E3A794A-AFB1-43B5-B7F7-41B1F76AA714}" type="presOf" srcId="{71BB6E4A-F0C6-41A5-8015-C3D33D09C1EF}" destId="{0D0E301A-5AC0-4DF9-999C-ABFD5EA2F61D}" srcOrd="0" destOrd="0" presId="urn:microsoft.com/office/officeart/2016/7/layout/BasicTimeline"/>
    <dgm:cxn modelId="{C3B66B6F-2B10-4C27-BA83-C7F41C337FDD}" type="presOf" srcId="{314A7F8D-EAF8-4641-A068-F78FDB9A2D79}" destId="{5D3C42B3-089B-4865-A11E-5D53E768DEFD}" srcOrd="0" destOrd="0" presId="urn:microsoft.com/office/officeart/2016/7/layout/BasicTimeline"/>
    <dgm:cxn modelId="{5BB5FC73-F21C-4A28-B94F-DD1BD628BBC5}" type="presOf" srcId="{04125A10-7888-4770-8586-3E55489D7F8D}" destId="{086AC45D-F91E-4989-A06B-02A68483A82F}" srcOrd="0" destOrd="0" presId="urn:microsoft.com/office/officeart/2016/7/layout/BasicTimeline"/>
    <dgm:cxn modelId="{C7EA3475-59FB-1B4A-8B1E-D44D2C216A2F}" srcId="{154DED3A-A040-4642-8B8D-70251875EB4F}" destId="{D91F7C59-9AC5-DF4C-B5EE-B9E830572E94}" srcOrd="3" destOrd="0" parTransId="{67CEC0F1-2201-B342-8D56-3AB2D50B4D94}" sibTransId="{7D8C573B-36F6-8945-9788-A6A1A83226F0}"/>
    <dgm:cxn modelId="{E1E6D35A-8332-754D-A08F-16077448DF72}" type="presOf" srcId="{D91F7C59-9AC5-DF4C-B5EE-B9E830572E94}" destId="{7247D374-6BA0-B84E-A9E4-5849BB39F65A}" srcOrd="0" destOrd="0" presId="urn:microsoft.com/office/officeart/2016/7/layout/BasicTimeline"/>
    <dgm:cxn modelId="{26EF0182-C365-4D43-AB47-A69BF0B8302F}" srcId="{3332A5FA-F8D7-4C78-AD3F-08F9DE0361DD}" destId="{314A7F8D-EAF8-4641-A068-F78FDB9A2D79}" srcOrd="0" destOrd="0" parTransId="{E380FA36-795C-43AA-A80E-973DD99B004A}" sibTransId="{436B4E0E-D699-4E28-AE37-8B03FA6AA8F6}"/>
    <dgm:cxn modelId="{8969BCA3-A700-478F-BD0D-F11F89D134CF}" type="presOf" srcId="{154DED3A-A040-4642-8B8D-70251875EB4F}" destId="{EAF47862-E6CD-491A-BC50-7381311962C3}" srcOrd="0" destOrd="0" presId="urn:microsoft.com/office/officeart/2016/7/layout/BasicTimeline"/>
    <dgm:cxn modelId="{685125AC-4F44-499D-A207-D002F64A13F9}" srcId="{A88BA21D-1474-48C9-8E50-579597EB0BAB}" destId="{04125A10-7888-4770-8586-3E55489D7F8D}" srcOrd="0" destOrd="0" parTransId="{C840BD46-7FD3-45C3-AEA6-49A6EA92728D}" sibTransId="{B4A9A84B-911E-4E2E-BF42-78EDD1609A0F}"/>
    <dgm:cxn modelId="{A2895BB1-BAA6-473C-9D1F-632AB5C02B70}" srcId="{71BB6E4A-F0C6-41A5-8015-C3D33D09C1EF}" destId="{F3C0D925-8CA1-4BE1-AFF3-2A5E6C15BDF2}" srcOrd="0" destOrd="0" parTransId="{CCC069C2-6E85-43B2-9C54-7186025E65CD}" sibTransId="{DF60AEA5-43F6-4B7E-8ADD-215B06D5C8A7}"/>
    <dgm:cxn modelId="{E70871B6-05FC-5647-8068-6343C21A6304}" srcId="{D91F7C59-9AC5-DF4C-B5EE-B9E830572E94}" destId="{D8CA074E-6E97-024C-88A6-49338B801A4A}" srcOrd="0" destOrd="0" parTransId="{72951F46-5719-B64A-8402-6FCB6C84D77A}" sibTransId="{888BCC05-35D4-9E4C-B3D1-FC8FD5CE1C15}"/>
    <dgm:cxn modelId="{A6A598B8-F8D1-4327-B721-35D1CE738DFC}" type="presOf" srcId="{A88BA21D-1474-48C9-8E50-579597EB0BAB}" destId="{DA66D775-9060-49B4-88AF-E5FE319A075C}" srcOrd="0" destOrd="0" presId="urn:microsoft.com/office/officeart/2016/7/layout/BasicTimeline"/>
    <dgm:cxn modelId="{D7D717BA-AF65-4ADF-BC75-699DC829C3EE}" type="presOf" srcId="{F3C0D925-8CA1-4BE1-AFF3-2A5E6C15BDF2}" destId="{97BBF430-29D6-47FA-9364-770356AD226D}" srcOrd="0" destOrd="0" presId="urn:microsoft.com/office/officeart/2016/7/layout/BasicTimeline"/>
    <dgm:cxn modelId="{138D53F3-8CB5-4249-B85C-FCC1C5CBC3B1}" type="presOf" srcId="{3332A5FA-F8D7-4C78-AD3F-08F9DE0361DD}" destId="{8F45F2AB-E0ED-4BBD-BD0F-B55906BC4FFD}" srcOrd="0" destOrd="0" presId="urn:microsoft.com/office/officeart/2016/7/layout/BasicTimeline"/>
    <dgm:cxn modelId="{539ED068-4D15-4E81-BC5D-C5DFC7E2D565}" type="presParOf" srcId="{EAF47862-E6CD-491A-BC50-7381311962C3}" destId="{01C22740-21C4-4F77-B27E-CEBD3C310AD6}" srcOrd="0" destOrd="0" presId="urn:microsoft.com/office/officeart/2016/7/layout/BasicTimeline"/>
    <dgm:cxn modelId="{18B2EA02-2BE3-4CB1-AB1D-E9219ECE03D4}" type="presParOf" srcId="{EAF47862-E6CD-491A-BC50-7381311962C3}" destId="{FE51086F-B44A-47D0-8584-BD6E17439962}" srcOrd="1" destOrd="0" presId="urn:microsoft.com/office/officeart/2016/7/layout/BasicTimeline"/>
    <dgm:cxn modelId="{A8A6AA9D-3148-4864-ACB6-BC89A6FFCB6D}" type="presParOf" srcId="{FE51086F-B44A-47D0-8584-BD6E17439962}" destId="{EABCB068-0014-46E9-B6B5-30D1948F1493}" srcOrd="0" destOrd="0" presId="urn:microsoft.com/office/officeart/2016/7/layout/BasicTimeline"/>
    <dgm:cxn modelId="{99D9DE61-3688-4B77-8F80-3DAA27F688DB}" type="presParOf" srcId="{EABCB068-0014-46E9-B6B5-30D1948F1493}" destId="{DA66D775-9060-49B4-88AF-E5FE319A075C}" srcOrd="0" destOrd="0" presId="urn:microsoft.com/office/officeart/2016/7/layout/BasicTimeline"/>
    <dgm:cxn modelId="{CB1A1953-EF07-434C-8111-3561A647256E}" type="presParOf" srcId="{EABCB068-0014-46E9-B6B5-30D1948F1493}" destId="{6CE8AC79-3CC8-4B5E-AED4-EED5CFE52C5C}" srcOrd="1" destOrd="0" presId="urn:microsoft.com/office/officeart/2016/7/layout/BasicTimeline"/>
    <dgm:cxn modelId="{264CA374-3876-48EB-9248-1D6F6EF56675}" type="presParOf" srcId="{6CE8AC79-3CC8-4B5E-AED4-EED5CFE52C5C}" destId="{086AC45D-F91E-4989-A06B-02A68483A82F}" srcOrd="0" destOrd="0" presId="urn:microsoft.com/office/officeart/2016/7/layout/BasicTimeline"/>
    <dgm:cxn modelId="{88F16191-908A-42EA-A703-B01E81AA51AE}" type="presParOf" srcId="{6CE8AC79-3CC8-4B5E-AED4-EED5CFE52C5C}" destId="{925EB5CB-EB01-455A-94D2-15140C33E8A4}" srcOrd="1" destOrd="0" presId="urn:microsoft.com/office/officeart/2016/7/layout/BasicTimeline"/>
    <dgm:cxn modelId="{C1826D91-5081-46C8-B342-C5462F0B30E3}" type="presParOf" srcId="{EABCB068-0014-46E9-B6B5-30D1948F1493}" destId="{275E270A-778C-41CC-B9DB-4C7D6164363B}" srcOrd="2" destOrd="0" presId="urn:microsoft.com/office/officeart/2016/7/layout/BasicTimeline"/>
    <dgm:cxn modelId="{800194AF-ACA2-4977-A0EA-4A4D06BF8088}" type="presParOf" srcId="{EABCB068-0014-46E9-B6B5-30D1948F1493}" destId="{8DBEEDA3-E12C-41E6-AB2A-A4A26948AA5D}" srcOrd="3" destOrd="0" presId="urn:microsoft.com/office/officeart/2016/7/layout/BasicTimeline"/>
    <dgm:cxn modelId="{3446038B-1CA3-45ED-AC65-A0597DAC77E9}" type="presParOf" srcId="{EABCB068-0014-46E9-B6B5-30D1948F1493}" destId="{94FD1B7D-E4B8-4B2D-A6FB-37EF03A456E0}" srcOrd="4" destOrd="0" presId="urn:microsoft.com/office/officeart/2016/7/layout/BasicTimeline"/>
    <dgm:cxn modelId="{41A82065-E2B7-4914-B706-B2B037F309DE}" type="presParOf" srcId="{FE51086F-B44A-47D0-8584-BD6E17439962}" destId="{877B7CAD-23F4-40DC-A693-D6B52F7559B5}" srcOrd="1" destOrd="0" presId="urn:microsoft.com/office/officeart/2016/7/layout/BasicTimeline"/>
    <dgm:cxn modelId="{23FEA7B4-0BF5-4C11-9EBE-EEBEAA3CC432}" type="presParOf" srcId="{FE51086F-B44A-47D0-8584-BD6E17439962}" destId="{CA357C2B-6726-4130-A514-8FFC8BB6C5AC}" srcOrd="2" destOrd="0" presId="urn:microsoft.com/office/officeart/2016/7/layout/BasicTimeline"/>
    <dgm:cxn modelId="{91A1A29A-B45A-47CC-AC20-2260772C6450}" type="presParOf" srcId="{CA357C2B-6726-4130-A514-8FFC8BB6C5AC}" destId="{0D0E301A-5AC0-4DF9-999C-ABFD5EA2F61D}" srcOrd="0" destOrd="0" presId="urn:microsoft.com/office/officeart/2016/7/layout/BasicTimeline"/>
    <dgm:cxn modelId="{B20B37C0-E027-479A-95CF-3D354CB8B43F}" type="presParOf" srcId="{CA357C2B-6726-4130-A514-8FFC8BB6C5AC}" destId="{47B6ED09-25E4-4EB5-8135-66A26C0F0611}" srcOrd="1" destOrd="0" presId="urn:microsoft.com/office/officeart/2016/7/layout/BasicTimeline"/>
    <dgm:cxn modelId="{FC8E8AF4-EC22-4F3C-84FC-CF5687EC2275}" type="presParOf" srcId="{47B6ED09-25E4-4EB5-8135-66A26C0F0611}" destId="{97BBF430-29D6-47FA-9364-770356AD226D}" srcOrd="0" destOrd="0" presId="urn:microsoft.com/office/officeart/2016/7/layout/BasicTimeline"/>
    <dgm:cxn modelId="{51F335B8-CE95-4A07-AB01-91A73A089FBF}" type="presParOf" srcId="{47B6ED09-25E4-4EB5-8135-66A26C0F0611}" destId="{58E7CBF5-7B5E-46D9-B2F0-2AC052E0F593}" srcOrd="1" destOrd="0" presId="urn:microsoft.com/office/officeart/2016/7/layout/BasicTimeline"/>
    <dgm:cxn modelId="{0D9461A5-41FC-443E-918F-8028F4524789}" type="presParOf" srcId="{CA357C2B-6726-4130-A514-8FFC8BB6C5AC}" destId="{3EBFA83D-991D-494F-9C3E-95B6F4092584}" srcOrd="2" destOrd="0" presId="urn:microsoft.com/office/officeart/2016/7/layout/BasicTimeline"/>
    <dgm:cxn modelId="{A2D88E6C-0175-44C7-A17C-9F3B4FD29B7B}" type="presParOf" srcId="{CA357C2B-6726-4130-A514-8FFC8BB6C5AC}" destId="{52BC020E-CD95-4E63-A977-9F8EC35CB5F1}" srcOrd="3" destOrd="0" presId="urn:microsoft.com/office/officeart/2016/7/layout/BasicTimeline"/>
    <dgm:cxn modelId="{9B59A60F-AD52-47DE-A239-5755B712B57A}" type="presParOf" srcId="{CA357C2B-6726-4130-A514-8FFC8BB6C5AC}" destId="{A1B950B2-BF7F-4E8C-ADF7-643D217A1FC0}" srcOrd="4" destOrd="0" presId="urn:microsoft.com/office/officeart/2016/7/layout/BasicTimeline"/>
    <dgm:cxn modelId="{32A22E9D-4D66-48BC-BC55-72E0C9A3B451}" type="presParOf" srcId="{FE51086F-B44A-47D0-8584-BD6E17439962}" destId="{8C9471E5-C95F-4436-A05C-329854CA0B1A}" srcOrd="3" destOrd="0" presId="urn:microsoft.com/office/officeart/2016/7/layout/BasicTimeline"/>
    <dgm:cxn modelId="{F6A62360-FBBD-4592-A61E-C4DD7BFC736A}" type="presParOf" srcId="{FE51086F-B44A-47D0-8584-BD6E17439962}" destId="{344C9B10-A7DA-4700-B7A4-392F1D360491}" srcOrd="4" destOrd="0" presId="urn:microsoft.com/office/officeart/2016/7/layout/BasicTimeline"/>
    <dgm:cxn modelId="{0D8CB0CA-F913-4D59-A29F-617AC5F86386}" type="presParOf" srcId="{344C9B10-A7DA-4700-B7A4-392F1D360491}" destId="{8F45F2AB-E0ED-4BBD-BD0F-B55906BC4FFD}" srcOrd="0" destOrd="0" presId="urn:microsoft.com/office/officeart/2016/7/layout/BasicTimeline"/>
    <dgm:cxn modelId="{2CB111B7-8148-4AA5-9BE5-36A5CD8C810D}" type="presParOf" srcId="{344C9B10-A7DA-4700-B7A4-392F1D360491}" destId="{99F67C8F-BD84-42BE-BE0D-4359B6E8B4B5}" srcOrd="1" destOrd="0" presId="urn:microsoft.com/office/officeart/2016/7/layout/BasicTimeline"/>
    <dgm:cxn modelId="{1F1650BD-E5EB-487C-BB1D-56EA83AD7232}" type="presParOf" srcId="{99F67C8F-BD84-42BE-BE0D-4359B6E8B4B5}" destId="{5D3C42B3-089B-4865-A11E-5D53E768DEFD}" srcOrd="0" destOrd="0" presId="urn:microsoft.com/office/officeart/2016/7/layout/BasicTimeline"/>
    <dgm:cxn modelId="{9A217929-AE28-429E-974F-A7D3240DB0DA}" type="presParOf" srcId="{99F67C8F-BD84-42BE-BE0D-4359B6E8B4B5}" destId="{F3698501-6C5F-4F62-963D-7CC6C2BFB8B8}" srcOrd="1" destOrd="0" presId="urn:microsoft.com/office/officeart/2016/7/layout/BasicTimeline"/>
    <dgm:cxn modelId="{696C4667-20B5-40D8-87B3-A5D57AEFB499}" type="presParOf" srcId="{344C9B10-A7DA-4700-B7A4-392F1D360491}" destId="{5F3BC942-0CBC-470B-BD60-C23EEFF4E365}" srcOrd="2" destOrd="0" presId="urn:microsoft.com/office/officeart/2016/7/layout/BasicTimeline"/>
    <dgm:cxn modelId="{56C0074F-A0F6-41B6-B34B-186351ADA76D}" type="presParOf" srcId="{344C9B10-A7DA-4700-B7A4-392F1D360491}" destId="{FC96ED96-0436-40F5-848B-525428AB4677}" srcOrd="3" destOrd="0" presId="urn:microsoft.com/office/officeart/2016/7/layout/BasicTimeline"/>
    <dgm:cxn modelId="{3A0898BB-04EF-41C8-A9C9-9FD4C5BAF272}" type="presParOf" srcId="{344C9B10-A7DA-4700-B7A4-392F1D360491}" destId="{013A2047-248B-405E-A7E3-DDD6EB9C0F2B}" srcOrd="4" destOrd="0" presId="urn:microsoft.com/office/officeart/2016/7/layout/BasicTimeline"/>
    <dgm:cxn modelId="{F42BD198-440B-B443-BB14-796A18A1EFEC}" type="presParOf" srcId="{FE51086F-B44A-47D0-8584-BD6E17439962}" destId="{6C85817F-7105-FB42-9018-91EB34D27C29}" srcOrd="5" destOrd="0" presId="urn:microsoft.com/office/officeart/2016/7/layout/BasicTimeline"/>
    <dgm:cxn modelId="{F3FB918E-AF5C-8E47-856A-CC83AD78A56A}" type="presParOf" srcId="{FE51086F-B44A-47D0-8584-BD6E17439962}" destId="{8E71F82C-3E88-2941-A0DA-FA29CE8A8F94}" srcOrd="6" destOrd="0" presId="urn:microsoft.com/office/officeart/2016/7/layout/BasicTimeline"/>
    <dgm:cxn modelId="{DDF59E05-AD47-BF47-BDED-64331CE26C9A}" type="presParOf" srcId="{8E71F82C-3E88-2941-A0DA-FA29CE8A8F94}" destId="{7247D374-6BA0-B84E-A9E4-5849BB39F65A}" srcOrd="0" destOrd="0" presId="urn:microsoft.com/office/officeart/2016/7/layout/BasicTimeline"/>
    <dgm:cxn modelId="{911D05FD-4FE5-A74A-B43E-2829B434DD99}" type="presParOf" srcId="{8E71F82C-3E88-2941-A0DA-FA29CE8A8F94}" destId="{F2CCAE77-767F-A846-9E75-34B13409CFB7}" srcOrd="1" destOrd="0" presId="urn:microsoft.com/office/officeart/2016/7/layout/BasicTimeline"/>
    <dgm:cxn modelId="{1EC5BF92-5F93-1145-BC1C-774F908F0A86}" type="presParOf" srcId="{F2CCAE77-767F-A846-9E75-34B13409CFB7}" destId="{FE3721BC-F0FA-244B-8755-018848C6BE1D}" srcOrd="0" destOrd="0" presId="urn:microsoft.com/office/officeart/2016/7/layout/BasicTimeline"/>
    <dgm:cxn modelId="{D9CEBE6F-C02E-0A44-96CB-A6BDA4D0DF88}" type="presParOf" srcId="{F2CCAE77-767F-A846-9E75-34B13409CFB7}" destId="{7463E06C-18B1-1144-B3B0-172E1602790E}" srcOrd="1" destOrd="0" presId="urn:microsoft.com/office/officeart/2016/7/layout/BasicTimeline"/>
    <dgm:cxn modelId="{7F516E74-00D7-EA40-AECD-1DD7E3B7CE0D}" type="presParOf" srcId="{8E71F82C-3E88-2941-A0DA-FA29CE8A8F94}" destId="{B7A9ED5B-2F5E-9449-A981-72AF96DC3719}" srcOrd="2" destOrd="0" presId="urn:microsoft.com/office/officeart/2016/7/layout/BasicTimeline"/>
    <dgm:cxn modelId="{8165B986-0438-AC4C-926A-FB80A395EB50}" type="presParOf" srcId="{8E71F82C-3E88-2941-A0DA-FA29CE8A8F94}" destId="{F4A2A7A6-A4EC-D14B-A17B-99B63ED223AC}" srcOrd="3" destOrd="0" presId="urn:microsoft.com/office/officeart/2016/7/layout/BasicTimeline"/>
    <dgm:cxn modelId="{E76F0851-39D6-D542-A720-C784CF8CF6BF}" type="presParOf" srcId="{8E71F82C-3E88-2941-A0DA-FA29CE8A8F94}" destId="{6CB8F215-282C-4C4F-9DC6-E04CA32C9676}"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2DD3A-6823-B640-AE10-934746AF8B21}">
      <dsp:nvSpPr>
        <dsp:cNvPr id="0" name=""/>
        <dsp:cNvSpPr/>
      </dsp:nvSpPr>
      <dsp:spPr>
        <a:xfrm>
          <a:off x="-5890746" y="-901708"/>
          <a:ext cx="7014510" cy="7014510"/>
        </a:xfrm>
        <a:prstGeom prst="blockArc">
          <a:avLst>
            <a:gd name="adj1" fmla="val 18900000"/>
            <a:gd name="adj2" fmla="val 2700000"/>
            <a:gd name="adj3" fmla="val 30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B551AF-E713-104F-AB36-50D5AD36BFC1}">
      <dsp:nvSpPr>
        <dsp:cNvPr id="0" name=""/>
        <dsp:cNvSpPr/>
      </dsp:nvSpPr>
      <dsp:spPr>
        <a:xfrm>
          <a:off x="723299" y="521109"/>
          <a:ext cx="9033930" cy="1042218"/>
        </a:xfrm>
        <a:prstGeom prst="rect">
          <a:avLst/>
        </a:prstGeom>
        <a:solidFill>
          <a:schemeClr val="bg1">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Learn about the history, intent, and implementation of HCBS in Michigan</a:t>
          </a:r>
        </a:p>
      </dsp:txBody>
      <dsp:txXfrm>
        <a:off x="723299" y="521109"/>
        <a:ext cx="9033930" cy="1042218"/>
      </dsp:txXfrm>
    </dsp:sp>
    <dsp:sp modelId="{698D4336-6BAF-254F-A81A-3939A6EE438B}">
      <dsp:nvSpPr>
        <dsp:cNvPr id="0" name=""/>
        <dsp:cNvSpPr/>
      </dsp:nvSpPr>
      <dsp:spPr>
        <a:xfrm>
          <a:off x="71913" y="390832"/>
          <a:ext cx="1302773" cy="1302773"/>
        </a:xfrm>
        <a:prstGeom prst="ellipse">
          <a:avLst/>
        </a:prstGeom>
        <a:solidFill>
          <a:schemeClr val="bg1">
            <a:lumMod val="8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6431E0-94D2-EA4C-96B6-CB085DE49FA5}">
      <dsp:nvSpPr>
        <dsp:cNvPr id="0" name=""/>
        <dsp:cNvSpPr/>
      </dsp:nvSpPr>
      <dsp:spPr>
        <a:xfrm>
          <a:off x="1102146" y="2084437"/>
          <a:ext cx="8655083" cy="1042218"/>
        </a:xfrm>
        <a:prstGeom prst="rect">
          <a:avLst/>
        </a:prstGeom>
        <a:solidFill>
          <a:schemeClr val="bg1">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Become familiar with Michigan’s Medicaid waiver programs that support HCBS</a:t>
          </a:r>
        </a:p>
      </dsp:txBody>
      <dsp:txXfrm>
        <a:off x="1102146" y="2084437"/>
        <a:ext cx="8655083" cy="1042218"/>
      </dsp:txXfrm>
    </dsp:sp>
    <dsp:sp modelId="{7430FCCF-85A5-3545-83EB-5ABF664BF4CD}">
      <dsp:nvSpPr>
        <dsp:cNvPr id="0" name=""/>
        <dsp:cNvSpPr/>
      </dsp:nvSpPr>
      <dsp:spPr>
        <a:xfrm>
          <a:off x="450759" y="1954160"/>
          <a:ext cx="1302773" cy="1302773"/>
        </a:xfrm>
        <a:prstGeom prst="ellipse">
          <a:avLst/>
        </a:prstGeom>
        <a:solidFill>
          <a:schemeClr val="bg1">
            <a:lumMod val="8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78ADF-20D2-0541-A67D-FD1FC20967C9}">
      <dsp:nvSpPr>
        <dsp:cNvPr id="0" name=""/>
        <dsp:cNvSpPr/>
      </dsp:nvSpPr>
      <dsp:spPr>
        <a:xfrm>
          <a:off x="723299" y="3647765"/>
          <a:ext cx="9033930" cy="1042218"/>
        </a:xfrm>
        <a:prstGeom prst="rect">
          <a:avLst/>
        </a:prstGeom>
        <a:solidFill>
          <a:schemeClr val="bg1">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Understand the intent of the HCBS Final Rule Set and the PCP process </a:t>
          </a:r>
        </a:p>
      </dsp:txBody>
      <dsp:txXfrm>
        <a:off x="723299" y="3647765"/>
        <a:ext cx="9033930" cy="1042218"/>
      </dsp:txXfrm>
    </dsp:sp>
    <dsp:sp modelId="{9A187C3C-36D2-6747-98C3-4579EE2FB016}">
      <dsp:nvSpPr>
        <dsp:cNvPr id="0" name=""/>
        <dsp:cNvSpPr/>
      </dsp:nvSpPr>
      <dsp:spPr>
        <a:xfrm>
          <a:off x="71913" y="3517488"/>
          <a:ext cx="1302773" cy="1302773"/>
        </a:xfrm>
        <a:prstGeom prst="ellipse">
          <a:avLst/>
        </a:prstGeom>
        <a:solidFill>
          <a:schemeClr val="bg1">
            <a:lumMod val="8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22740-21C4-4F77-B27E-CEBD3C310AD6}">
      <dsp:nvSpPr>
        <dsp:cNvPr id="0" name=""/>
        <dsp:cNvSpPr/>
      </dsp:nvSpPr>
      <dsp:spPr>
        <a:xfrm>
          <a:off x="0" y="2739838"/>
          <a:ext cx="10069829" cy="0"/>
        </a:xfrm>
        <a:prstGeom prst="line">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DA66D775-9060-49B4-88AF-E5FE319A075C}">
      <dsp:nvSpPr>
        <dsp:cNvPr id="0" name=""/>
        <dsp:cNvSpPr/>
      </dsp:nvSpPr>
      <dsp:spPr>
        <a:xfrm>
          <a:off x="242698" y="2933025"/>
          <a:ext cx="3219198" cy="61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1983</a:t>
          </a:r>
        </a:p>
      </dsp:txBody>
      <dsp:txXfrm>
        <a:off x="242698" y="2933025"/>
        <a:ext cx="3219198" cy="619203"/>
      </dsp:txXfrm>
    </dsp:sp>
    <dsp:sp modelId="{086AC45D-F91E-4989-A06B-02A68483A82F}">
      <dsp:nvSpPr>
        <dsp:cNvPr id="0" name=""/>
        <dsp:cNvSpPr/>
      </dsp:nvSpPr>
      <dsp:spPr>
        <a:xfrm>
          <a:off x="4093" y="719685"/>
          <a:ext cx="3696408" cy="950331"/>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p>
      </dsp:txBody>
      <dsp:txXfrm>
        <a:off x="50484" y="766076"/>
        <a:ext cx="3603626" cy="857549"/>
      </dsp:txXfrm>
    </dsp:sp>
    <dsp:sp modelId="{275E270A-778C-41CC-B9DB-4C7D6164363B}">
      <dsp:nvSpPr>
        <dsp:cNvPr id="0" name=""/>
        <dsp:cNvSpPr/>
      </dsp:nvSpPr>
      <dsp:spPr>
        <a:xfrm>
          <a:off x="1852298" y="1689138"/>
          <a:ext cx="0" cy="1041138"/>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D0E301A-5AC0-4DF9-999C-ABFD5EA2F61D}">
      <dsp:nvSpPr>
        <dsp:cNvPr id="0" name=""/>
        <dsp:cNvSpPr/>
      </dsp:nvSpPr>
      <dsp:spPr>
        <a:xfrm>
          <a:off x="2383557" y="2202068"/>
          <a:ext cx="3219198" cy="32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1987</a:t>
          </a:r>
        </a:p>
      </dsp:txBody>
      <dsp:txXfrm>
        <a:off x="2383557" y="2202068"/>
        <a:ext cx="3219198" cy="320636"/>
      </dsp:txXfrm>
    </dsp:sp>
    <dsp:sp modelId="{8DBEEDA3-E12C-41E6-AB2A-A4A26948AA5D}">
      <dsp:nvSpPr>
        <dsp:cNvPr id="0" name=""/>
        <dsp:cNvSpPr/>
      </dsp:nvSpPr>
      <dsp:spPr>
        <a:xfrm>
          <a:off x="1811200" y="2689179"/>
          <a:ext cx="82195" cy="8219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BF430-29D6-47FA-9364-770356AD226D}">
      <dsp:nvSpPr>
        <dsp:cNvPr id="0" name=""/>
        <dsp:cNvSpPr/>
      </dsp:nvSpPr>
      <dsp:spPr>
        <a:xfrm>
          <a:off x="2222348" y="3537821"/>
          <a:ext cx="3481981" cy="1381049"/>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Michigan began providing Medicaid funded HCBS services with the 1915(c) Habilitation Supports Waiver in 1987</a:t>
          </a:r>
          <a:r>
            <a:rPr lang="en-US" sz="1200" kern="1200" dirty="0">
              <a:latin typeface="Arial" panose="020B0604020202020204" pitchFamily="34" charset="0"/>
              <a:cs typeface="Arial" panose="020B0604020202020204" pitchFamily="34" charset="0"/>
            </a:rPr>
            <a:t>.</a:t>
          </a:r>
        </a:p>
      </dsp:txBody>
      <dsp:txXfrm>
        <a:off x="2289765" y="3605238"/>
        <a:ext cx="3347147" cy="1246215"/>
      </dsp:txXfrm>
    </dsp:sp>
    <dsp:sp modelId="{3EBFA83D-991D-494F-9C3E-95B6F4092584}">
      <dsp:nvSpPr>
        <dsp:cNvPr id="0" name=""/>
        <dsp:cNvSpPr/>
      </dsp:nvSpPr>
      <dsp:spPr>
        <a:xfrm>
          <a:off x="3993156" y="3024020"/>
          <a:ext cx="0" cy="539122"/>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F45F2AB-E0ED-4BBD-BD0F-B55906BC4FFD}">
      <dsp:nvSpPr>
        <dsp:cNvPr id="0" name=""/>
        <dsp:cNvSpPr/>
      </dsp:nvSpPr>
      <dsp:spPr>
        <a:xfrm>
          <a:off x="4505301" y="2996355"/>
          <a:ext cx="3219198" cy="60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2005</a:t>
          </a:r>
        </a:p>
      </dsp:txBody>
      <dsp:txXfrm>
        <a:off x="4505301" y="2996355"/>
        <a:ext cx="3219198" cy="601732"/>
      </dsp:txXfrm>
    </dsp:sp>
    <dsp:sp modelId="{52BC020E-CD95-4E63-A977-9F8EC35CB5F1}">
      <dsp:nvSpPr>
        <dsp:cNvPr id="0" name=""/>
        <dsp:cNvSpPr/>
      </dsp:nvSpPr>
      <dsp:spPr>
        <a:xfrm>
          <a:off x="3972619" y="2675473"/>
          <a:ext cx="69156" cy="54227"/>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C42B3-089B-4865-A11E-5D53E768DEFD}">
      <dsp:nvSpPr>
        <dsp:cNvPr id="0" name=""/>
        <dsp:cNvSpPr/>
      </dsp:nvSpPr>
      <dsp:spPr>
        <a:xfrm>
          <a:off x="4331263" y="539064"/>
          <a:ext cx="3473991" cy="1318959"/>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HCBS became a formal Medicaid State plan option.</a:t>
          </a:r>
        </a:p>
      </dsp:txBody>
      <dsp:txXfrm>
        <a:off x="4395649" y="603450"/>
        <a:ext cx="3345219" cy="1190187"/>
      </dsp:txXfrm>
    </dsp:sp>
    <dsp:sp modelId="{5F3BC942-0CBC-470B-BD60-C23EEFF4E365}">
      <dsp:nvSpPr>
        <dsp:cNvPr id="0" name=""/>
        <dsp:cNvSpPr/>
      </dsp:nvSpPr>
      <dsp:spPr>
        <a:xfrm>
          <a:off x="6114901" y="1755264"/>
          <a:ext cx="0" cy="1011762"/>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247D374-6BA0-B84E-A9E4-5849BB39F65A}">
      <dsp:nvSpPr>
        <dsp:cNvPr id="0" name=""/>
        <dsp:cNvSpPr/>
      </dsp:nvSpPr>
      <dsp:spPr>
        <a:xfrm>
          <a:off x="6627046" y="2212314"/>
          <a:ext cx="3219198" cy="32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2014</a:t>
          </a:r>
        </a:p>
      </dsp:txBody>
      <dsp:txXfrm>
        <a:off x="6627046" y="2212314"/>
        <a:ext cx="3219198" cy="327251"/>
      </dsp:txXfrm>
    </dsp:sp>
    <dsp:sp modelId="{FC96ED96-0436-40F5-848B-525428AB4677}">
      <dsp:nvSpPr>
        <dsp:cNvPr id="0" name=""/>
        <dsp:cNvSpPr/>
      </dsp:nvSpPr>
      <dsp:spPr>
        <a:xfrm>
          <a:off x="6073803" y="2754125"/>
          <a:ext cx="82195" cy="7987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721BC-F0FA-244B-8755-018848C6BE1D}">
      <dsp:nvSpPr>
        <dsp:cNvPr id="0" name=""/>
        <dsp:cNvSpPr/>
      </dsp:nvSpPr>
      <dsp:spPr>
        <a:xfrm>
          <a:off x="6641856" y="3545832"/>
          <a:ext cx="3279511" cy="1321917"/>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b="0" i="0" u="none" kern="1200" dirty="0">
              <a:latin typeface="Arial" panose="020B0604020202020204" pitchFamily="34" charset="0"/>
              <a:cs typeface="Arial" panose="020B0604020202020204" pitchFamily="34" charset="0"/>
            </a:rPr>
            <a:t>CMS officially promulgated the HCBS Final Rule Set in January 2014 in Vol. 79 No. 11 of the Federal Register</a:t>
          </a:r>
          <a:r>
            <a:rPr lang="en-US" sz="1200" b="0" i="0" u="none" kern="1200" dirty="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6706387" y="3610363"/>
        <a:ext cx="3150449" cy="1192855"/>
      </dsp:txXfrm>
    </dsp:sp>
    <dsp:sp modelId="{B7A9ED5B-2F5E-9449-A981-72AF96DC3719}">
      <dsp:nvSpPr>
        <dsp:cNvPr id="0" name=""/>
        <dsp:cNvSpPr/>
      </dsp:nvSpPr>
      <dsp:spPr>
        <a:xfrm>
          <a:off x="8236645" y="3034265"/>
          <a:ext cx="0" cy="550246"/>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A2A7A6-A4EC-D14B-A17B-99B63ED223AC}">
      <dsp:nvSpPr>
        <dsp:cNvPr id="0" name=""/>
        <dsp:cNvSpPr/>
      </dsp:nvSpPr>
      <dsp:spPr>
        <a:xfrm flipV="1">
          <a:off x="8212544" y="2747109"/>
          <a:ext cx="48202" cy="5389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2DD3A-6823-B640-AE10-934746AF8B21}">
      <dsp:nvSpPr>
        <dsp:cNvPr id="0" name=""/>
        <dsp:cNvSpPr/>
      </dsp:nvSpPr>
      <dsp:spPr>
        <a:xfrm>
          <a:off x="-5265695" y="-806516"/>
          <a:ext cx="6270684" cy="6270684"/>
        </a:xfrm>
        <a:prstGeom prst="blockArc">
          <a:avLst>
            <a:gd name="adj1" fmla="val 18900000"/>
            <a:gd name="adj2" fmla="val 2700000"/>
            <a:gd name="adj3" fmla="val 344"/>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B551AF-E713-104F-AB36-50D5AD36BFC1}">
      <dsp:nvSpPr>
        <dsp:cNvPr id="0" name=""/>
        <dsp:cNvSpPr/>
      </dsp:nvSpPr>
      <dsp:spPr>
        <a:xfrm>
          <a:off x="646482" y="465765"/>
          <a:ext cx="10219840" cy="931530"/>
        </a:xfrm>
        <a:prstGeom prst="rect">
          <a:avLst/>
        </a:prstGeom>
        <a:solidFill>
          <a:schemeClr val="bg1">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9402"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Learn about the history, intent and implementation of HCBS in Michigan.</a:t>
          </a:r>
        </a:p>
      </dsp:txBody>
      <dsp:txXfrm>
        <a:off x="646482" y="465765"/>
        <a:ext cx="10219840" cy="931530"/>
      </dsp:txXfrm>
    </dsp:sp>
    <dsp:sp modelId="{698D4336-6BAF-254F-A81A-3939A6EE438B}">
      <dsp:nvSpPr>
        <dsp:cNvPr id="0" name=""/>
        <dsp:cNvSpPr/>
      </dsp:nvSpPr>
      <dsp:spPr>
        <a:xfrm>
          <a:off x="64275" y="349323"/>
          <a:ext cx="1164412" cy="1164412"/>
        </a:xfrm>
        <a:prstGeom prst="ellipse">
          <a:avLst/>
        </a:prstGeom>
        <a:solidFill>
          <a:schemeClr val="bg1">
            <a:lumMod val="8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6431E0-94D2-EA4C-96B6-CB085DE49FA5}">
      <dsp:nvSpPr>
        <dsp:cNvPr id="0" name=""/>
        <dsp:cNvSpPr/>
      </dsp:nvSpPr>
      <dsp:spPr>
        <a:xfrm>
          <a:off x="985093" y="1863060"/>
          <a:ext cx="9881229" cy="931530"/>
        </a:xfrm>
        <a:prstGeom prst="rect">
          <a:avLst/>
        </a:prstGeom>
        <a:solidFill>
          <a:schemeClr val="bg1">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9402"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Become familiar with Michigan’s Medicaid Waiver Programs that support HCBS.</a:t>
          </a:r>
        </a:p>
      </dsp:txBody>
      <dsp:txXfrm>
        <a:off x="985093" y="1863060"/>
        <a:ext cx="9881229" cy="931530"/>
      </dsp:txXfrm>
    </dsp:sp>
    <dsp:sp modelId="{7430FCCF-85A5-3545-83EB-5ABF664BF4CD}">
      <dsp:nvSpPr>
        <dsp:cNvPr id="0" name=""/>
        <dsp:cNvSpPr/>
      </dsp:nvSpPr>
      <dsp:spPr>
        <a:xfrm>
          <a:off x="402886" y="1746619"/>
          <a:ext cx="1164412" cy="1164412"/>
        </a:xfrm>
        <a:prstGeom prst="ellipse">
          <a:avLst/>
        </a:prstGeom>
        <a:solidFill>
          <a:schemeClr val="bg1">
            <a:lumMod val="8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78ADF-20D2-0541-A67D-FD1FC20967C9}">
      <dsp:nvSpPr>
        <dsp:cNvPr id="0" name=""/>
        <dsp:cNvSpPr/>
      </dsp:nvSpPr>
      <dsp:spPr>
        <a:xfrm>
          <a:off x="646482" y="3260356"/>
          <a:ext cx="10219840" cy="931530"/>
        </a:xfrm>
        <a:prstGeom prst="rect">
          <a:avLst/>
        </a:prstGeom>
        <a:solidFill>
          <a:schemeClr val="bg1">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9402"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Understand the intent of the HCBS Final Rule Set and the Person-Centered Planning (PCP) process. </a:t>
          </a:r>
        </a:p>
      </dsp:txBody>
      <dsp:txXfrm>
        <a:off x="646482" y="3260356"/>
        <a:ext cx="10219840" cy="931530"/>
      </dsp:txXfrm>
    </dsp:sp>
    <dsp:sp modelId="{9A187C3C-36D2-6747-98C3-4579EE2FB016}">
      <dsp:nvSpPr>
        <dsp:cNvPr id="0" name=""/>
        <dsp:cNvSpPr/>
      </dsp:nvSpPr>
      <dsp:spPr>
        <a:xfrm>
          <a:off x="64275" y="3143915"/>
          <a:ext cx="1164412" cy="1164412"/>
        </a:xfrm>
        <a:prstGeom prst="ellipse">
          <a:avLst/>
        </a:prstGeom>
        <a:solidFill>
          <a:schemeClr val="bg1">
            <a:lumMod val="8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22740-21C4-4F77-B27E-CEBD3C310AD6}">
      <dsp:nvSpPr>
        <dsp:cNvPr id="0" name=""/>
        <dsp:cNvSpPr/>
      </dsp:nvSpPr>
      <dsp:spPr>
        <a:xfrm>
          <a:off x="0" y="2637813"/>
          <a:ext cx="11480074" cy="0"/>
        </a:xfrm>
        <a:prstGeom prst="line">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DA66D775-9060-49B4-88AF-E5FE319A075C}">
      <dsp:nvSpPr>
        <dsp:cNvPr id="0" name=""/>
        <dsp:cNvSpPr/>
      </dsp:nvSpPr>
      <dsp:spPr>
        <a:xfrm>
          <a:off x="518814" y="2825025"/>
          <a:ext cx="3448058" cy="596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1983</a:t>
          </a:r>
        </a:p>
      </dsp:txBody>
      <dsp:txXfrm>
        <a:off x="518814" y="2825025"/>
        <a:ext cx="3448058" cy="596145"/>
      </dsp:txXfrm>
    </dsp:sp>
    <dsp:sp modelId="{086AC45D-F91E-4989-A06B-02A68483A82F}">
      <dsp:nvSpPr>
        <dsp:cNvPr id="0" name=""/>
        <dsp:cNvSpPr/>
      </dsp:nvSpPr>
      <dsp:spPr>
        <a:xfrm>
          <a:off x="6876" y="477940"/>
          <a:ext cx="4471935" cy="1133547"/>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r>
            <a:rPr lang="en-US" sz="1400" kern="1200" dirty="0">
              <a:latin typeface="Arial" panose="020B0604020202020204" pitchFamily="34" charset="0"/>
              <a:cs typeface="Arial" panose="020B0604020202020204" pitchFamily="34" charset="0"/>
            </a:rPr>
            <a:t>.</a:t>
          </a:r>
        </a:p>
      </dsp:txBody>
      <dsp:txXfrm>
        <a:off x="62211" y="533275"/>
        <a:ext cx="4361265" cy="1022877"/>
      </dsp:txXfrm>
    </dsp:sp>
    <dsp:sp modelId="{275E270A-778C-41CC-B9DB-4C7D6164363B}">
      <dsp:nvSpPr>
        <dsp:cNvPr id="0" name=""/>
        <dsp:cNvSpPr/>
      </dsp:nvSpPr>
      <dsp:spPr>
        <a:xfrm>
          <a:off x="2242844" y="1627458"/>
          <a:ext cx="0" cy="1002368"/>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D0E301A-5AC0-4DF9-999C-ABFD5EA2F61D}">
      <dsp:nvSpPr>
        <dsp:cNvPr id="0" name=""/>
        <dsp:cNvSpPr/>
      </dsp:nvSpPr>
      <dsp:spPr>
        <a:xfrm>
          <a:off x="3068242" y="2145466"/>
          <a:ext cx="3448058" cy="29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1987</a:t>
          </a:r>
        </a:p>
      </dsp:txBody>
      <dsp:txXfrm>
        <a:off x="3068242" y="2145466"/>
        <a:ext cx="3448058" cy="294287"/>
      </dsp:txXfrm>
    </dsp:sp>
    <dsp:sp modelId="{8DBEEDA3-E12C-41E6-AB2A-A4A26948AA5D}">
      <dsp:nvSpPr>
        <dsp:cNvPr id="0" name=""/>
        <dsp:cNvSpPr/>
      </dsp:nvSpPr>
      <dsp:spPr>
        <a:xfrm>
          <a:off x="2203276" y="2590260"/>
          <a:ext cx="79134" cy="7913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BF430-29D6-47FA-9364-770356AD226D}">
      <dsp:nvSpPr>
        <dsp:cNvPr id="0" name=""/>
        <dsp:cNvSpPr/>
      </dsp:nvSpPr>
      <dsp:spPr>
        <a:xfrm>
          <a:off x="2907805" y="3443235"/>
          <a:ext cx="3729523" cy="1267561"/>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Michigan began providing Medicaid- funded HCBS services with the 1915(c) Habilitation Supports Waiver in 1987.</a:t>
          </a:r>
        </a:p>
      </dsp:txBody>
      <dsp:txXfrm>
        <a:off x="2969682" y="3505112"/>
        <a:ext cx="3605769" cy="1143807"/>
      </dsp:txXfrm>
    </dsp:sp>
    <dsp:sp modelId="{3EBFA83D-991D-494F-9C3E-95B6F4092584}">
      <dsp:nvSpPr>
        <dsp:cNvPr id="0" name=""/>
        <dsp:cNvSpPr/>
      </dsp:nvSpPr>
      <dsp:spPr>
        <a:xfrm>
          <a:off x="4792271" y="2936810"/>
          <a:ext cx="0" cy="494820"/>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F45F2AB-E0ED-4BBD-BD0F-B55906BC4FFD}">
      <dsp:nvSpPr>
        <dsp:cNvPr id="0" name=""/>
        <dsp:cNvSpPr/>
      </dsp:nvSpPr>
      <dsp:spPr>
        <a:xfrm>
          <a:off x="5429143" y="2900366"/>
          <a:ext cx="3448058" cy="57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2005</a:t>
          </a:r>
        </a:p>
      </dsp:txBody>
      <dsp:txXfrm>
        <a:off x="5429143" y="2900366"/>
        <a:ext cx="3448058" cy="574419"/>
      </dsp:txXfrm>
    </dsp:sp>
    <dsp:sp modelId="{52BC020E-CD95-4E63-A977-9F8EC35CB5F1}">
      <dsp:nvSpPr>
        <dsp:cNvPr id="0" name=""/>
        <dsp:cNvSpPr/>
      </dsp:nvSpPr>
      <dsp:spPr>
        <a:xfrm>
          <a:off x="4772498" y="2616905"/>
          <a:ext cx="66580" cy="4977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C42B3-089B-4865-A11E-5D53E768DEFD}">
      <dsp:nvSpPr>
        <dsp:cNvPr id="0" name=""/>
        <dsp:cNvSpPr/>
      </dsp:nvSpPr>
      <dsp:spPr>
        <a:xfrm>
          <a:off x="5105731" y="453267"/>
          <a:ext cx="4094882" cy="1381773"/>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HCBS became a formal Medicaid State Plan option.</a:t>
          </a:r>
        </a:p>
      </dsp:txBody>
      <dsp:txXfrm>
        <a:off x="5173184" y="520720"/>
        <a:ext cx="3959976" cy="1246867"/>
      </dsp:txXfrm>
    </dsp:sp>
    <dsp:sp modelId="{5F3BC942-0CBC-470B-BD60-C23EEFF4E365}">
      <dsp:nvSpPr>
        <dsp:cNvPr id="0" name=""/>
        <dsp:cNvSpPr/>
      </dsp:nvSpPr>
      <dsp:spPr>
        <a:xfrm>
          <a:off x="7153172" y="1706275"/>
          <a:ext cx="0" cy="965837"/>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247D374-6BA0-B84E-A9E4-5849BB39F65A}">
      <dsp:nvSpPr>
        <dsp:cNvPr id="0" name=""/>
        <dsp:cNvSpPr/>
      </dsp:nvSpPr>
      <dsp:spPr>
        <a:xfrm>
          <a:off x="7790044" y="2147724"/>
          <a:ext cx="3448058" cy="30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2014</a:t>
          </a:r>
        </a:p>
      </dsp:txBody>
      <dsp:txXfrm>
        <a:off x="7790044" y="2147724"/>
        <a:ext cx="3448058" cy="304006"/>
      </dsp:txXfrm>
    </dsp:sp>
    <dsp:sp modelId="{FC96ED96-0436-40F5-848B-525428AB4677}">
      <dsp:nvSpPr>
        <dsp:cNvPr id="0" name=""/>
        <dsp:cNvSpPr/>
      </dsp:nvSpPr>
      <dsp:spPr>
        <a:xfrm>
          <a:off x="7113605" y="2667609"/>
          <a:ext cx="79134" cy="7625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721BC-F0FA-244B-8755-018848C6BE1D}">
      <dsp:nvSpPr>
        <dsp:cNvPr id="0" name=""/>
        <dsp:cNvSpPr/>
      </dsp:nvSpPr>
      <dsp:spPr>
        <a:xfrm>
          <a:off x="7805907" y="3446634"/>
          <a:ext cx="3512658" cy="1231866"/>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b="0" i="0" u="none" kern="1200" dirty="0">
              <a:latin typeface="Arial" panose="020B0604020202020204" pitchFamily="34" charset="0"/>
              <a:cs typeface="Arial" panose="020B0604020202020204" pitchFamily="34" charset="0"/>
            </a:rPr>
            <a:t>Centers for Medicare and Medicaid Services (CMS) officially promulgated the HCBS Final Rule Set in January 2014 in Vol. 79 No. 11 of the Federal Register.</a:t>
          </a:r>
          <a:endParaRPr lang="en-US" sz="1600" kern="1200" dirty="0">
            <a:latin typeface="Arial" panose="020B0604020202020204" pitchFamily="34" charset="0"/>
            <a:cs typeface="Arial" panose="020B0604020202020204" pitchFamily="34" charset="0"/>
          </a:endParaRPr>
        </a:p>
      </dsp:txBody>
      <dsp:txXfrm>
        <a:off x="7866042" y="3506769"/>
        <a:ext cx="3392388" cy="1111596"/>
      </dsp:txXfrm>
    </dsp:sp>
    <dsp:sp modelId="{B7A9ED5B-2F5E-9449-A981-72AF96DC3719}">
      <dsp:nvSpPr>
        <dsp:cNvPr id="0" name=""/>
        <dsp:cNvSpPr/>
      </dsp:nvSpPr>
      <dsp:spPr>
        <a:xfrm>
          <a:off x="9514073" y="2939068"/>
          <a:ext cx="0" cy="511160"/>
        </a:xfrm>
        <a:prstGeom prst="line">
          <a:avLst/>
        </a:prstGeom>
        <a:noFill/>
        <a:ln w="9525"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A2A7A6-A4EC-D14B-A17B-99B63ED223AC}">
      <dsp:nvSpPr>
        <dsp:cNvPr id="0" name=""/>
        <dsp:cNvSpPr/>
      </dsp:nvSpPr>
      <dsp:spPr>
        <a:xfrm flipV="1">
          <a:off x="9490870" y="2672310"/>
          <a:ext cx="46407" cy="5006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Master" Target="../slideMasters/slideMaster1.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png"/><Relationship Id="rId9" Type="http://schemas.microsoft.com/office/2007/relationships/diagramDrawing" Target="../diagrams/drawing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Master" Target="../slideMasters/slideMaster1.xml"/><Relationship Id="rId7" Type="http://schemas.openxmlformats.org/officeDocument/2006/relationships/diagramLayout" Target="../diagrams/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24AD7E-8E07-025E-1C1B-43AC6C5221F5}"/>
              </a:ext>
            </a:extLst>
          </p:cNvPr>
          <p:cNvSpPr/>
          <p:nvPr userDrawn="1"/>
        </p:nvSpPr>
        <p:spPr>
          <a:xfrm>
            <a:off x="-6" y="0"/>
            <a:ext cx="12192000" cy="4948881"/>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94B56E5C-6779-5966-1163-B4449A84A7ED}"/>
              </a:ext>
            </a:extLst>
          </p:cNvPr>
          <p:cNvPicPr>
            <a:picLocks noChangeAspect="1"/>
          </p:cNvPicPr>
          <p:nvPr userDrawn="1"/>
        </p:nvPicPr>
        <p:blipFill>
          <a:blip r:embed="rId4"/>
          <a:stretch>
            <a:fillRect/>
          </a:stretch>
        </p:blipFill>
        <p:spPr>
          <a:xfrm>
            <a:off x="4457700" y="5040956"/>
            <a:ext cx="3276600" cy="1670162"/>
          </a:xfrm>
          <a:prstGeom prst="rect">
            <a:avLst/>
          </a:prstGeom>
        </p:spPr>
      </p:pic>
      <p:sp>
        <p:nvSpPr>
          <p:cNvPr id="4" name="TextBox 3">
            <a:extLst>
              <a:ext uri="{FF2B5EF4-FFF2-40B4-BE49-F238E27FC236}">
                <a16:creationId xmlns:a16="http://schemas.microsoft.com/office/drawing/2014/main" id="{1BA64209-0A7A-7D21-4BAA-4C7FBD496DE0}"/>
              </a:ext>
            </a:extLst>
          </p:cNvPr>
          <p:cNvSpPr txBox="1"/>
          <p:nvPr userDrawn="1"/>
        </p:nvSpPr>
        <p:spPr>
          <a:xfrm>
            <a:off x="951180" y="986549"/>
            <a:ext cx="10289627" cy="2277547"/>
          </a:xfrm>
          <a:prstGeom prst="rect">
            <a:avLst/>
          </a:prstGeom>
          <a:noFill/>
        </p:spPr>
        <p:txBody>
          <a:bodyPr wrap="square" rtlCol="0">
            <a:spAutoFit/>
          </a:bodyPr>
          <a:lstStyle/>
          <a:p>
            <a:pPr algn="ctr"/>
            <a:r>
              <a:rPr lang="en-US" sz="2800" b="1" dirty="0">
                <a:solidFill>
                  <a:schemeClr val="bg1"/>
                </a:solidFill>
                <a:latin typeface="Arial"/>
                <a:ea typeface="Gotham-Bold" charset="0"/>
                <a:cs typeface="Arial"/>
              </a:rPr>
              <a:t>HCBS Case Manager/Supports Coordinator Training</a:t>
            </a:r>
            <a:br>
              <a:rPr lang="en-US" b="1" dirty="0">
                <a:solidFill>
                  <a:schemeClr val="bg1"/>
                </a:solidFill>
                <a:latin typeface="Arial"/>
                <a:ea typeface="Gotham-Bold" charset="0"/>
                <a:cs typeface="Arial"/>
              </a:rPr>
            </a:br>
            <a:br>
              <a:rPr lang="en-US" b="1" dirty="0">
                <a:solidFill>
                  <a:schemeClr val="bg1"/>
                </a:solidFill>
                <a:latin typeface="Arial"/>
                <a:ea typeface="Gotham-Bold" charset="0"/>
                <a:cs typeface="Arial"/>
              </a:rPr>
            </a:br>
            <a:r>
              <a:rPr lang="en-US" sz="4800" b="1" dirty="0">
                <a:solidFill>
                  <a:schemeClr val="bg1"/>
                </a:solidFill>
                <a:latin typeface="Arial"/>
                <a:ea typeface="Gotham-Bold" charset="0"/>
                <a:cs typeface="Arial"/>
              </a:rPr>
              <a:t>Module 1</a:t>
            </a:r>
            <a:br>
              <a:rPr lang="en-US" sz="4800" b="1" dirty="0">
                <a:solidFill>
                  <a:schemeClr val="bg1"/>
                </a:solidFill>
                <a:latin typeface="Arial"/>
                <a:ea typeface="Gotham-Bold" charset="0"/>
                <a:cs typeface="Arial"/>
              </a:rPr>
            </a:br>
            <a:r>
              <a:rPr lang="en-US" sz="4800" b="1" dirty="0">
                <a:solidFill>
                  <a:schemeClr val="bg1"/>
                </a:solidFill>
                <a:latin typeface="Arial"/>
                <a:ea typeface="Gotham-Bold" charset="0"/>
                <a:cs typeface="Arial"/>
              </a:rPr>
              <a:t>Overview of HCBS:</a:t>
            </a:r>
            <a:endParaRPr lang="en-US" sz="4800" dirty="0">
              <a:solidFill>
                <a:schemeClr val="bg1"/>
              </a:solidFill>
            </a:endParaRPr>
          </a:p>
        </p:txBody>
      </p:sp>
      <p:sp>
        <p:nvSpPr>
          <p:cNvPr id="5" name="TextBox 4">
            <a:extLst>
              <a:ext uri="{FF2B5EF4-FFF2-40B4-BE49-F238E27FC236}">
                <a16:creationId xmlns:a16="http://schemas.microsoft.com/office/drawing/2014/main" id="{412942BD-0C9A-4491-454B-8464AF3E08EB}"/>
              </a:ext>
            </a:extLst>
          </p:cNvPr>
          <p:cNvSpPr txBox="1"/>
          <p:nvPr userDrawn="1"/>
        </p:nvSpPr>
        <p:spPr>
          <a:xfrm>
            <a:off x="1786751" y="3610220"/>
            <a:ext cx="861848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Arial"/>
                <a:ea typeface="Gotham-Bold" charset="0"/>
                <a:cs typeface="Arial"/>
              </a:rPr>
              <a:t>History, Intent, &amp; Implementation</a:t>
            </a:r>
            <a:endParaRPr lang="en-US" sz="2800" dirty="0">
              <a:solidFill>
                <a:schemeClr val="bg1"/>
              </a:solidFill>
            </a:endParaRPr>
          </a:p>
          <a:p>
            <a:endParaRPr lang="en-US" dirty="0"/>
          </a:p>
        </p:txBody>
      </p:sp>
      <p:pic>
        <p:nvPicPr>
          <p:cNvPr id="6" name="Audio 4">
            <a:extLst>
              <a:ext uri="{FF2B5EF4-FFF2-40B4-BE49-F238E27FC236}">
                <a16:creationId xmlns:a16="http://schemas.microsoft.com/office/drawing/2014/main" id="{3AC6211F-FDF9-D345-6C00-6EA4163DA8A2}"/>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627711" y="5603641"/>
            <a:ext cx="812800" cy="812800"/>
          </a:xfrm>
          <a:prstGeom prst="rect">
            <a:avLst/>
          </a:prstGeom>
        </p:spPr>
      </p:pic>
    </p:spTree>
    <p:extLst>
      <p:ext uri="{BB962C8B-B14F-4D97-AF65-F5344CB8AC3E}">
        <p14:creationId xmlns:p14="http://schemas.microsoft.com/office/powerpoint/2010/main" val="98009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218577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1345554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3277946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4037628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18566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985608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34139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3754922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89552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Michigan as a Pioneer in HCBS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226796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4"/>
          <a:stretch>
            <a:fillRect/>
          </a:stretch>
        </p:blipFill>
        <p:spPr>
          <a:xfrm>
            <a:off x="10295238" y="384841"/>
            <a:ext cx="1477662" cy="555882"/>
          </a:xfrm>
          <a:prstGeom prst="rect">
            <a:avLst/>
          </a:prstGeom>
        </p:spPr>
      </p:pic>
      <p:graphicFrame>
        <p:nvGraphicFramePr>
          <p:cNvPr id="4" name="Diagram 3">
            <a:extLst>
              <a:ext uri="{FF2B5EF4-FFF2-40B4-BE49-F238E27FC236}">
                <a16:creationId xmlns:a16="http://schemas.microsoft.com/office/drawing/2014/main" id="{40397A9E-97E2-DED0-2066-5E3049388FFB}"/>
              </a:ext>
            </a:extLst>
          </p:cNvPr>
          <p:cNvGraphicFramePr/>
          <p:nvPr userDrawn="1">
            <p:extLst>
              <p:ext uri="{D42A27DB-BD31-4B8C-83A1-F6EECF244321}">
                <p14:modId xmlns:p14="http://schemas.microsoft.com/office/powerpoint/2010/main" val="1487056156"/>
              </p:ext>
            </p:extLst>
          </p:nvPr>
        </p:nvGraphicFramePr>
        <p:xfrm>
          <a:off x="885195" y="1262065"/>
          <a:ext cx="9829143" cy="5211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8">
            <a:extLst>
              <a:ext uri="{FF2B5EF4-FFF2-40B4-BE49-F238E27FC236}">
                <a16:creationId xmlns:a16="http://schemas.microsoft.com/office/drawing/2014/main" id="{024E48FC-E0E9-5954-91A1-E49E6D909172}"/>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
        <p:nvSpPr>
          <p:cNvPr id="9" name="TextBox 8">
            <a:extLst>
              <a:ext uri="{FF2B5EF4-FFF2-40B4-BE49-F238E27FC236}">
                <a16:creationId xmlns:a16="http://schemas.microsoft.com/office/drawing/2014/main" id="{EF1ACB94-9DC3-AEB2-77C2-F94326288B55}"/>
              </a:ext>
            </a:extLst>
          </p:cNvPr>
          <p:cNvSpPr txBox="1"/>
          <p:nvPr userDrawn="1"/>
        </p:nvSpPr>
        <p:spPr>
          <a:xfrm>
            <a:off x="1397874" y="2002853"/>
            <a:ext cx="63420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2A33657B-6B8E-8715-779F-C65172CF418D}"/>
              </a:ext>
            </a:extLst>
          </p:cNvPr>
          <p:cNvSpPr txBox="1"/>
          <p:nvPr userDrawn="1"/>
        </p:nvSpPr>
        <p:spPr>
          <a:xfrm>
            <a:off x="1775473" y="3557304"/>
            <a:ext cx="513215"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1934D2D0-6261-8D7F-3B01-71354F858218}"/>
              </a:ext>
            </a:extLst>
          </p:cNvPr>
          <p:cNvSpPr txBox="1"/>
          <p:nvPr userDrawn="1"/>
        </p:nvSpPr>
        <p:spPr>
          <a:xfrm>
            <a:off x="1397874" y="5111755"/>
            <a:ext cx="45194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9744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8D5B03-AF55-B078-9735-BC04D403FE45}"/>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DF22A19E-9CD5-DE59-0966-468CB68B1E6E}"/>
              </a:ext>
            </a:extLst>
          </p:cNvPr>
          <p:cNvPicPr>
            <a:picLocks noChangeAspect="1"/>
          </p:cNvPicPr>
          <p:nvPr userDrawn="1"/>
        </p:nvPicPr>
        <p:blipFill>
          <a:blip r:embed="rId2"/>
          <a:stretch>
            <a:fillRect/>
          </a:stretch>
        </p:blipFill>
        <p:spPr>
          <a:xfrm>
            <a:off x="10295238" y="384841"/>
            <a:ext cx="1477662" cy="555882"/>
          </a:xfrm>
          <a:prstGeom prst="rect">
            <a:avLst/>
          </a:prstGeom>
        </p:spPr>
      </p:pic>
      <p:sp>
        <p:nvSpPr>
          <p:cNvPr id="2" name="Title 1">
            <a:extLst>
              <a:ext uri="{FF2B5EF4-FFF2-40B4-BE49-F238E27FC236}">
                <a16:creationId xmlns:a16="http://schemas.microsoft.com/office/drawing/2014/main" id="{4579283F-0F50-5019-0A76-8176EFC4260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01BE59-1388-7371-D6A0-8ADA67364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46AAF-EB99-4096-71FF-F13FCA6F59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2E687AE-0A1C-8E11-AEA6-1565018296F7}"/>
              </a:ext>
            </a:extLst>
          </p:cNvPr>
          <p:cNvSpPr>
            <a:spLocks noGrp="1"/>
          </p:cNvSpPr>
          <p:nvPr>
            <p:ph type="sldNum" sz="quarter" idx="12"/>
          </p:nvPr>
        </p:nvSpPr>
        <p:spPr/>
        <p:txBody>
          <a:bodyPr/>
          <a:lstStyle/>
          <a:p>
            <a:fld id="{809B3C54-BE60-8D42-B958-D833F7DCCF0A}" type="slidenum">
              <a:rPr lang="en-US" smtClean="0"/>
              <a:t>‹#›</a:t>
            </a:fld>
            <a:endParaRPr lang="en-US"/>
          </a:p>
        </p:txBody>
      </p:sp>
    </p:spTree>
    <p:extLst>
      <p:ext uri="{BB962C8B-B14F-4D97-AF65-F5344CB8AC3E}">
        <p14:creationId xmlns:p14="http://schemas.microsoft.com/office/powerpoint/2010/main" val="996089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CBC2B-1E5D-70D4-C2B0-10A8719BCB76}"/>
              </a:ext>
            </a:extLst>
          </p:cNvPr>
          <p:cNvSpPr/>
          <p:nvPr userDrawn="1"/>
        </p:nvSpPr>
        <p:spPr>
          <a:xfrm>
            <a:off x="0" y="0"/>
            <a:ext cx="12192000" cy="685800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D4E"/>
              </a:solidFill>
            </a:endParaRPr>
          </a:p>
        </p:txBody>
      </p:sp>
      <p:sp>
        <p:nvSpPr>
          <p:cNvPr id="5" name="Slide Number Placeholder 4">
            <a:extLst>
              <a:ext uri="{FF2B5EF4-FFF2-40B4-BE49-F238E27FC236}">
                <a16:creationId xmlns:a16="http://schemas.microsoft.com/office/drawing/2014/main" id="{B9FA76AF-C2CB-C3AC-FFB2-89F3610C0F64}"/>
              </a:ext>
            </a:extLst>
          </p:cNvPr>
          <p:cNvSpPr>
            <a:spLocks noGrp="1"/>
          </p:cNvSpPr>
          <p:nvPr>
            <p:ph type="sldNum" sz="quarter" idx="12"/>
          </p:nvPr>
        </p:nvSpPr>
        <p:spPr/>
        <p:txBody>
          <a:bodyPr/>
          <a:lstStyle>
            <a:lvl1pPr>
              <a:defRPr>
                <a:solidFill>
                  <a:schemeClr val="bg1"/>
                </a:solidFill>
              </a:defRPr>
            </a:lvl1pPr>
          </a:lstStyle>
          <a:p>
            <a:fld id="{809B3C54-BE60-8D42-B958-D833F7DCCF0A}" type="slidenum">
              <a:rPr lang="en-US" smtClean="0"/>
              <a:pPr/>
              <a:t>‹#›</a:t>
            </a:fld>
            <a:endParaRPr lang="en-US"/>
          </a:p>
        </p:txBody>
      </p:sp>
      <p:sp>
        <p:nvSpPr>
          <p:cNvPr id="3" name="TextBox 2">
            <a:extLst>
              <a:ext uri="{FF2B5EF4-FFF2-40B4-BE49-F238E27FC236}">
                <a16:creationId xmlns:a16="http://schemas.microsoft.com/office/drawing/2014/main" id="{CCDC166C-E526-839A-DBBD-4DC49227CD0E}"/>
              </a:ext>
            </a:extLst>
          </p:cNvPr>
          <p:cNvSpPr txBox="1"/>
          <p:nvPr userDrawn="1"/>
        </p:nvSpPr>
        <p:spPr>
          <a:xfrm>
            <a:off x="1081454" y="2274838"/>
            <a:ext cx="10155115" cy="830997"/>
          </a:xfrm>
          <a:prstGeom prst="rect">
            <a:avLst/>
          </a:prstGeom>
          <a:noFill/>
        </p:spPr>
        <p:txBody>
          <a:bodyPr wrap="square" rtlCol="0">
            <a:spAutoFit/>
          </a:bodyPr>
          <a:lstStyle/>
          <a:p>
            <a:pPr marL="0" indent="0" algn="l">
              <a:buNone/>
            </a:pPr>
            <a:r>
              <a:rPr lang="en-US" sz="1600" b="0" i="0" dirty="0">
                <a:solidFill>
                  <a:schemeClr val="bg1"/>
                </a:solidFill>
                <a:effectLst/>
                <a:latin typeface="Arial" panose="020B0604020202020204" pitchFamily="34" charset="0"/>
                <a:cs typeface="Arial" panose="020B0604020202020204" pitchFamily="34" charset="0"/>
              </a:rPr>
              <a:t>MISSION: </a:t>
            </a:r>
          </a:p>
          <a:p>
            <a:pPr marL="0" indent="0" algn="l">
              <a:buNone/>
            </a:pPr>
            <a:r>
              <a:rPr lang="en-US" sz="1600" b="0" i="0" dirty="0">
                <a:solidFill>
                  <a:schemeClr val="bg1"/>
                </a:solidFill>
                <a:effectLst/>
                <a:latin typeface="Arial" panose="020B0604020202020204" pitchFamily="34" charset="0"/>
                <a:cs typeface="Arial" panose="020B0604020202020204" pitchFamily="34" charset="0"/>
              </a:rPr>
              <a:t>Michigan Department of Health and Human Services (MDHHS) provides opportunities, services, and programs that promote a healthy, safe and stable environment for residents to be self-sufficient.</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833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p:txBody>
          <a:bodyPr/>
          <a:lstStyle>
            <a:lvl1pPr>
              <a:buClr>
                <a:srgbClr val="009D4E"/>
              </a:buClr>
              <a:defRPr/>
            </a:lvl1pPr>
            <a:lvl2pPr>
              <a:buClr>
                <a:srgbClr val="009D4E"/>
              </a:buClr>
              <a:defRPr/>
            </a:lvl2pPr>
            <a:lvl3pPr>
              <a:buClr>
                <a:srgbClr val="009D4E"/>
              </a:buClr>
              <a:defRPr/>
            </a:lvl3pPr>
            <a:lvl4pPr>
              <a:buClr>
                <a:srgbClr val="009D4E"/>
              </a:buClr>
              <a:defRPr/>
            </a:lvl4pPr>
            <a:lvl5pPr>
              <a:buClr>
                <a:srgbClr val="009D4E"/>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62F970C-3214-5EDC-CB6A-52407D451205}"/>
              </a:ext>
            </a:extLst>
          </p:cNvPr>
          <p:cNvSpPr>
            <a:spLocks noGrp="1"/>
          </p:cNvSpPr>
          <p:nvPr>
            <p:ph type="sldNum" sz="quarter" idx="12"/>
          </p:nvPr>
        </p:nvSpPr>
        <p:spPr/>
        <p:txBody>
          <a:bodyPr/>
          <a:lstStyle/>
          <a:p>
            <a:fld id="{809B3C54-BE60-8D42-B958-D833F7DCCF0A}"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4158129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9FDA-4B9A-BE2A-B621-0055829471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3C8F63-449F-DE35-5768-2528F8986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CA44DCD-D27D-03A2-EA28-3E878A406490}"/>
              </a:ext>
            </a:extLst>
          </p:cNvPr>
          <p:cNvSpPr>
            <a:spLocks noGrp="1"/>
          </p:cNvSpPr>
          <p:nvPr>
            <p:ph type="sldNum" sz="quarter" idx="12"/>
          </p:nvPr>
        </p:nvSpPr>
        <p:spPr/>
        <p:txBody>
          <a:bodyPr/>
          <a:lstStyle/>
          <a:p>
            <a:fld id="{809B3C54-BE60-8D42-B958-D833F7DCCF0A}" type="slidenum">
              <a:rPr lang="en-US" smtClean="0"/>
              <a:t>‹#›</a:t>
            </a:fld>
            <a:endParaRPr lang="en-US"/>
          </a:p>
        </p:txBody>
      </p:sp>
    </p:spTree>
    <p:extLst>
      <p:ext uri="{BB962C8B-B14F-4D97-AF65-F5344CB8AC3E}">
        <p14:creationId xmlns:p14="http://schemas.microsoft.com/office/powerpoint/2010/main" val="3022087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CBC2B-1E5D-70D4-C2B0-10A8719BCB76}"/>
              </a:ext>
            </a:extLst>
          </p:cNvPr>
          <p:cNvSpPr/>
          <p:nvPr userDrawn="1"/>
        </p:nvSpPr>
        <p:spPr>
          <a:xfrm>
            <a:off x="0" y="0"/>
            <a:ext cx="12192000" cy="6858000"/>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D572CC5A-87C4-9C3E-6432-EA8C1EC05EA2}"/>
              </a:ext>
            </a:extLst>
          </p:cNvPr>
          <p:cNvPicPr>
            <a:picLocks noChangeAspect="1"/>
          </p:cNvPicPr>
          <p:nvPr userDrawn="1"/>
        </p:nvPicPr>
        <p:blipFill>
          <a:blip r:embed="rId2"/>
          <a:stretch>
            <a:fillRect/>
          </a:stretch>
        </p:blipFill>
        <p:spPr>
          <a:xfrm>
            <a:off x="5357169" y="5747265"/>
            <a:ext cx="1477662" cy="555882"/>
          </a:xfrm>
          <a:prstGeom prst="rect">
            <a:avLst/>
          </a:prstGeom>
        </p:spPr>
      </p:pic>
      <p:sp>
        <p:nvSpPr>
          <p:cNvPr id="2" name="Title 1">
            <a:extLst>
              <a:ext uri="{FF2B5EF4-FFF2-40B4-BE49-F238E27FC236}">
                <a16:creationId xmlns:a16="http://schemas.microsoft.com/office/drawing/2014/main" id="{8642D213-47C3-6884-5268-D0240E7E157C}"/>
              </a:ext>
            </a:extLst>
          </p:cNvPr>
          <p:cNvSpPr>
            <a:spLocks noGrp="1"/>
          </p:cNvSpPr>
          <p:nvPr>
            <p:ph type="title"/>
          </p:nvPr>
        </p:nvSpPr>
        <p:spPr>
          <a:xfrm>
            <a:off x="838200" y="2766218"/>
            <a:ext cx="10515600" cy="1325563"/>
          </a:xfrm>
        </p:spPr>
        <p:txBody>
          <a:bodyPr/>
          <a:lstStyle>
            <a:lvl1pPr algn="ct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9FA76AF-C2CB-C3AC-FFB2-89F3610C0F64}"/>
              </a:ext>
            </a:extLst>
          </p:cNvPr>
          <p:cNvSpPr>
            <a:spLocks noGrp="1"/>
          </p:cNvSpPr>
          <p:nvPr>
            <p:ph type="sldNum" sz="quarter" idx="12"/>
          </p:nvPr>
        </p:nvSpPr>
        <p:spPr/>
        <p:txBody>
          <a:bodyPr/>
          <a:lstStyle>
            <a:lvl1pPr>
              <a:defRPr>
                <a:solidFill>
                  <a:schemeClr val="bg1"/>
                </a:solidFill>
              </a:defRPr>
            </a:lvl1pPr>
          </a:lstStyle>
          <a:p>
            <a:fld id="{809B3C54-BE60-8D42-B958-D833F7DCCF0A}" type="slidenum">
              <a:rPr lang="en-US" smtClean="0"/>
              <a:pPr/>
              <a:t>‹#›</a:t>
            </a:fld>
            <a:endParaRPr lang="en-US"/>
          </a:p>
        </p:txBody>
      </p:sp>
    </p:spTree>
    <p:extLst>
      <p:ext uri="{BB962C8B-B14F-4D97-AF65-F5344CB8AC3E}">
        <p14:creationId xmlns:p14="http://schemas.microsoft.com/office/powerpoint/2010/main" val="134697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9B3B15-B613-95A9-B12D-1986BCB57B87}"/>
              </a:ext>
            </a:extLst>
          </p:cNvPr>
          <p:cNvSpPr/>
          <p:nvPr userDrawn="1"/>
        </p:nvSpPr>
        <p:spPr>
          <a:xfrm>
            <a:off x="0" y="0"/>
            <a:ext cx="12192000" cy="685800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D572CC5A-87C4-9C3E-6432-EA8C1EC05EA2}"/>
              </a:ext>
            </a:extLst>
          </p:cNvPr>
          <p:cNvPicPr>
            <a:picLocks noChangeAspect="1"/>
          </p:cNvPicPr>
          <p:nvPr userDrawn="1"/>
        </p:nvPicPr>
        <p:blipFill>
          <a:blip r:embed="rId2"/>
          <a:stretch>
            <a:fillRect/>
          </a:stretch>
        </p:blipFill>
        <p:spPr>
          <a:xfrm>
            <a:off x="5357169" y="5747265"/>
            <a:ext cx="1477662" cy="555882"/>
          </a:xfrm>
          <a:prstGeom prst="rect">
            <a:avLst/>
          </a:prstGeom>
        </p:spPr>
      </p:pic>
      <p:sp>
        <p:nvSpPr>
          <p:cNvPr id="2" name="Title 1">
            <a:extLst>
              <a:ext uri="{FF2B5EF4-FFF2-40B4-BE49-F238E27FC236}">
                <a16:creationId xmlns:a16="http://schemas.microsoft.com/office/drawing/2014/main" id="{8642D213-47C3-6884-5268-D0240E7E157C}"/>
              </a:ext>
            </a:extLst>
          </p:cNvPr>
          <p:cNvSpPr>
            <a:spLocks noGrp="1"/>
          </p:cNvSpPr>
          <p:nvPr>
            <p:ph type="title"/>
          </p:nvPr>
        </p:nvSpPr>
        <p:spPr>
          <a:xfrm>
            <a:off x="838200" y="2766218"/>
            <a:ext cx="10515600" cy="1325563"/>
          </a:xfrm>
        </p:spPr>
        <p:txBody>
          <a:bodyPr/>
          <a:lstStyle>
            <a:lvl1pPr algn="ct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9FA76AF-C2CB-C3AC-FFB2-89F3610C0F64}"/>
              </a:ext>
            </a:extLst>
          </p:cNvPr>
          <p:cNvSpPr>
            <a:spLocks noGrp="1"/>
          </p:cNvSpPr>
          <p:nvPr>
            <p:ph type="sldNum" sz="quarter" idx="12"/>
          </p:nvPr>
        </p:nvSpPr>
        <p:spPr/>
        <p:txBody>
          <a:bodyPr/>
          <a:lstStyle>
            <a:lvl1pPr>
              <a:defRPr>
                <a:solidFill>
                  <a:schemeClr val="bg1"/>
                </a:solidFill>
              </a:defRPr>
            </a:lvl1pPr>
          </a:lstStyle>
          <a:p>
            <a:fld id="{809B3C54-BE60-8D42-B958-D833F7DCCF0A}" type="slidenum">
              <a:rPr lang="en-US" smtClean="0"/>
              <a:pPr/>
              <a:t>‹#›</a:t>
            </a:fld>
            <a:endParaRPr lang="en-US"/>
          </a:p>
        </p:txBody>
      </p:sp>
    </p:spTree>
    <p:extLst>
      <p:ext uri="{BB962C8B-B14F-4D97-AF65-F5344CB8AC3E}">
        <p14:creationId xmlns:p14="http://schemas.microsoft.com/office/powerpoint/2010/main" val="1275445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1D299B-0049-C495-7303-C7E7F2C5690A}"/>
              </a:ext>
            </a:extLst>
          </p:cNvPr>
          <p:cNvSpPr/>
          <p:nvPr userDrawn="1"/>
        </p:nvSpPr>
        <p:spPr>
          <a:xfrm>
            <a:off x="0" y="0"/>
            <a:ext cx="6096000" cy="6858000"/>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15CEE-E90C-859F-4450-7BFE02B8B860}"/>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84E435E-BBAF-A2E7-72ED-13955A61E686}"/>
              </a:ext>
            </a:extLst>
          </p:cNvPr>
          <p:cNvSpPr>
            <a:spLocks noGrp="1"/>
          </p:cNvSpPr>
          <p:nvPr>
            <p:ph idx="1"/>
          </p:nvPr>
        </p:nvSpPr>
        <p:spPr>
          <a:xfrm>
            <a:off x="6518030" y="987425"/>
            <a:ext cx="52636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8B35BCC-586E-5461-F968-A677903C262C}"/>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DACF30-0588-8FD5-402F-B4A287C345F1}"/>
              </a:ext>
            </a:extLst>
          </p:cNvPr>
          <p:cNvSpPr>
            <a:spLocks noGrp="1"/>
          </p:cNvSpPr>
          <p:nvPr>
            <p:ph type="sldNum" sz="quarter" idx="12"/>
          </p:nvPr>
        </p:nvSpPr>
        <p:spPr/>
        <p:txBody>
          <a:bodyPr/>
          <a:lstStyle/>
          <a:p>
            <a:fld id="{809B3C54-BE60-8D42-B958-D833F7DCCF0A}" type="slidenum">
              <a:rPr lang="en-US" smtClean="0"/>
              <a:t>‹#›</a:t>
            </a:fld>
            <a:endParaRPr lang="en-US"/>
          </a:p>
        </p:txBody>
      </p:sp>
    </p:spTree>
    <p:extLst>
      <p:ext uri="{BB962C8B-B14F-4D97-AF65-F5344CB8AC3E}">
        <p14:creationId xmlns:p14="http://schemas.microsoft.com/office/powerpoint/2010/main" val="3015971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E3212-1013-E0B9-F253-D720381EDC2C}"/>
              </a:ext>
            </a:extLst>
          </p:cNvPr>
          <p:cNvSpPr/>
          <p:nvPr userDrawn="1"/>
        </p:nvSpPr>
        <p:spPr>
          <a:xfrm>
            <a:off x="0" y="0"/>
            <a:ext cx="6096000" cy="685800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15CEE-E90C-859F-4450-7BFE02B8B860}"/>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84E435E-BBAF-A2E7-72ED-13955A61E686}"/>
              </a:ext>
            </a:extLst>
          </p:cNvPr>
          <p:cNvSpPr>
            <a:spLocks noGrp="1"/>
          </p:cNvSpPr>
          <p:nvPr>
            <p:ph idx="1"/>
          </p:nvPr>
        </p:nvSpPr>
        <p:spPr>
          <a:xfrm>
            <a:off x="6518030" y="987425"/>
            <a:ext cx="5263662" cy="4873625"/>
          </a:xfrm>
        </p:spPr>
        <p:txBody>
          <a:bodyPr/>
          <a:lstStyle>
            <a:lvl1pPr>
              <a:buClr>
                <a:srgbClr val="009D4E"/>
              </a:buClr>
              <a:defRPr sz="3200"/>
            </a:lvl1pPr>
            <a:lvl2pPr>
              <a:buClr>
                <a:srgbClr val="009D4E"/>
              </a:buClr>
              <a:defRPr sz="2800"/>
            </a:lvl2pPr>
            <a:lvl3pPr>
              <a:buClr>
                <a:srgbClr val="009D4E"/>
              </a:buClr>
              <a:defRPr sz="2400"/>
            </a:lvl3pPr>
            <a:lvl4pPr>
              <a:buClr>
                <a:srgbClr val="009D4E"/>
              </a:buClr>
              <a:defRPr sz="2000"/>
            </a:lvl4pPr>
            <a:lvl5pPr>
              <a:buClr>
                <a:srgbClr val="009D4E"/>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8B35BCC-586E-5461-F968-A677903C262C}"/>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DACF30-0588-8FD5-402F-B4A287C345F1}"/>
              </a:ext>
            </a:extLst>
          </p:cNvPr>
          <p:cNvSpPr>
            <a:spLocks noGrp="1"/>
          </p:cNvSpPr>
          <p:nvPr>
            <p:ph type="sldNum" sz="quarter" idx="12"/>
          </p:nvPr>
        </p:nvSpPr>
        <p:spPr/>
        <p:txBody>
          <a:bodyPr/>
          <a:lstStyle/>
          <a:p>
            <a:fld id="{809B3C54-BE60-8D42-B958-D833F7DCCF0A}" type="slidenum">
              <a:rPr lang="en-US" smtClean="0"/>
              <a:t>‹#›</a:t>
            </a:fld>
            <a:endParaRPr lang="en-US"/>
          </a:p>
        </p:txBody>
      </p:sp>
    </p:spTree>
    <p:extLst>
      <p:ext uri="{BB962C8B-B14F-4D97-AF65-F5344CB8AC3E}">
        <p14:creationId xmlns:p14="http://schemas.microsoft.com/office/powerpoint/2010/main" val="2349639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24AD7E-8E07-025E-1C1B-43AC6C5221F5}"/>
              </a:ext>
            </a:extLst>
          </p:cNvPr>
          <p:cNvSpPr/>
          <p:nvPr userDrawn="1"/>
        </p:nvSpPr>
        <p:spPr>
          <a:xfrm>
            <a:off x="0" y="0"/>
            <a:ext cx="12192000" cy="4948881"/>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94B56E5C-6779-5966-1163-B4449A84A7ED}"/>
              </a:ext>
            </a:extLst>
          </p:cNvPr>
          <p:cNvPicPr>
            <a:picLocks noChangeAspect="1"/>
          </p:cNvPicPr>
          <p:nvPr userDrawn="1"/>
        </p:nvPicPr>
        <p:blipFill>
          <a:blip r:embed="rId2"/>
          <a:stretch>
            <a:fillRect/>
          </a:stretch>
        </p:blipFill>
        <p:spPr>
          <a:xfrm>
            <a:off x="4457700" y="5040956"/>
            <a:ext cx="3276600" cy="1670162"/>
          </a:xfrm>
          <a:prstGeom prst="rect">
            <a:avLst/>
          </a:prstGeom>
        </p:spPr>
      </p:pic>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588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CBC2B-1E5D-70D4-C2B0-10A8719BCB76}"/>
              </a:ext>
            </a:extLst>
          </p:cNvPr>
          <p:cNvSpPr/>
          <p:nvPr userDrawn="1"/>
        </p:nvSpPr>
        <p:spPr>
          <a:xfrm>
            <a:off x="0" y="0"/>
            <a:ext cx="12192000" cy="6858000"/>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F55D9A1-330E-0293-DBB8-035E5F5D8F40}"/>
              </a:ext>
            </a:extLst>
          </p:cNvPr>
          <p:cNvSpPr txBox="1"/>
          <p:nvPr userDrawn="1"/>
        </p:nvSpPr>
        <p:spPr>
          <a:xfrm>
            <a:off x="943303" y="2784613"/>
            <a:ext cx="9787759" cy="1938992"/>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The Evolution of HCBS in Michigan</a:t>
            </a:r>
          </a:p>
        </p:txBody>
      </p:sp>
      <p:sp>
        <p:nvSpPr>
          <p:cNvPr id="4" name="TextBox 3">
            <a:extLst>
              <a:ext uri="{FF2B5EF4-FFF2-40B4-BE49-F238E27FC236}">
                <a16:creationId xmlns:a16="http://schemas.microsoft.com/office/drawing/2014/main" id="{75568B44-1B4B-7B79-B9E7-0EC0A3814ACF}"/>
              </a:ext>
            </a:extLst>
          </p:cNvPr>
          <p:cNvSpPr txBox="1"/>
          <p:nvPr userDrawn="1"/>
        </p:nvSpPr>
        <p:spPr>
          <a:xfrm>
            <a:off x="943303" y="1305400"/>
            <a:ext cx="9038897"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PART 1:</a:t>
            </a:r>
          </a:p>
        </p:txBody>
      </p:sp>
      <p:pic>
        <p:nvPicPr>
          <p:cNvPr id="10" name="Audio 6">
            <a:extLst>
              <a:ext uri="{FF2B5EF4-FFF2-40B4-BE49-F238E27FC236}">
                <a16:creationId xmlns:a16="http://schemas.microsoft.com/office/drawing/2014/main" id="{E5586761-6713-A246-E509-27697E979DC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3798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Michigan as a Pioneer in HCBS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4"/>
          <a:stretch>
            <a:fillRect/>
          </a:stretch>
        </p:blipFill>
        <p:spPr>
          <a:xfrm>
            <a:off x="10295238" y="384841"/>
            <a:ext cx="1477662" cy="555882"/>
          </a:xfrm>
          <a:prstGeom prst="rect">
            <a:avLst/>
          </a:prstGeom>
        </p:spPr>
      </p:pic>
      <p:sp>
        <p:nvSpPr>
          <p:cNvPr id="3" name="TextBox 2">
            <a:extLst>
              <a:ext uri="{FF2B5EF4-FFF2-40B4-BE49-F238E27FC236}">
                <a16:creationId xmlns:a16="http://schemas.microsoft.com/office/drawing/2014/main" id="{2DFA2999-75AA-F1EB-2BCB-231335AECC75}"/>
              </a:ext>
            </a:extLst>
          </p:cNvPr>
          <p:cNvSpPr txBox="1"/>
          <p:nvPr userDrawn="1"/>
        </p:nvSpPr>
        <p:spPr>
          <a:xfrm>
            <a:off x="582930" y="1680210"/>
            <a:ext cx="10904220" cy="3693319"/>
          </a:xfrm>
          <a:prstGeom prst="rect">
            <a:avLst/>
          </a:prstGeom>
          <a:noFill/>
        </p:spPr>
        <p:txBody>
          <a:bodyPr wrap="square" rtlCol="0">
            <a:spAutoFit/>
          </a:bodyPr>
          <a:lstStyle/>
          <a:p>
            <a:pPr marL="0" indent="0">
              <a:buNone/>
            </a:pPr>
            <a:endParaRPr lang="en-US" sz="2400" dirty="0">
              <a:solidFill>
                <a:schemeClr val="tx1"/>
              </a:solidFill>
              <a:latin typeface="Arial" panose="020B0604020202020204" pitchFamily="34" charset="0"/>
              <a:cs typeface="Arial" panose="020B0604020202020204" pitchFamily="34" charset="0"/>
            </a:endParaRPr>
          </a:p>
          <a:p>
            <a:pPr marL="0" indent="0">
              <a:buNone/>
            </a:pPr>
            <a:r>
              <a:rPr lang="en-US" sz="2400" dirty="0">
                <a:solidFill>
                  <a:schemeClr val="tx1"/>
                </a:solidFill>
                <a:latin typeface="Arial" panose="020B0604020202020204" pitchFamily="34" charset="0"/>
                <a:cs typeface="Arial" panose="020B0604020202020204" pitchFamily="34" charset="0"/>
              </a:rPr>
              <a:t>Michigan has a rich history of serving individuals in the community with Medicaid dollars. </a:t>
            </a:r>
          </a:p>
          <a:p>
            <a:endParaRPr lang="en-US"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The purpose of the CMH system is to support adults and children with I/DD), adults with serious mental illness and co‐occurring disorders (including co‐occurring substance use disorders), and children with SED to live successfully in their communities- </a:t>
            </a:r>
            <a:r>
              <a:rPr lang="en-US" sz="2400" b="1" dirty="0">
                <a:solidFill>
                  <a:schemeClr val="tx1"/>
                </a:solidFill>
                <a:latin typeface="Arial" panose="020B0604020202020204" pitchFamily="34" charset="0"/>
                <a:cs typeface="Arial" panose="020B0604020202020204" pitchFamily="34" charset="0"/>
              </a:rPr>
              <a:t>achieving community inclusion and participation, independence, and productivity. </a:t>
            </a:r>
          </a:p>
          <a:p>
            <a:endParaRPr lang="en-US" dirty="0"/>
          </a:p>
        </p:txBody>
      </p:sp>
      <p:pic>
        <p:nvPicPr>
          <p:cNvPr id="6" name="Audio 24">
            <a:extLst>
              <a:ext uri="{FF2B5EF4-FFF2-40B4-BE49-F238E27FC236}">
                <a16:creationId xmlns:a16="http://schemas.microsoft.com/office/drawing/2014/main" id="{301242EC-D632-06BA-5D04-5151F6618478}"/>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6724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normAutofit/>
          </a:bodyPr>
          <a:lstStyle>
            <a:lvl1pPr>
              <a:defRPr sz="3400" b="1">
                <a:solidFill>
                  <a:schemeClr val="bg1"/>
                </a:solidFill>
              </a:defRPr>
            </a:lvl1pPr>
          </a:lstStyle>
          <a:p>
            <a:r>
              <a:rPr lang="en-US" dirty="0"/>
              <a:t>Transition from Institutional Care to HCBS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4"/>
          <a:stretch>
            <a:fillRect/>
          </a:stretch>
        </p:blipFill>
        <p:spPr>
          <a:xfrm>
            <a:off x="10295238" y="384841"/>
            <a:ext cx="1477662" cy="555882"/>
          </a:xfrm>
          <a:prstGeom prst="rect">
            <a:avLst/>
          </a:prstGeom>
        </p:spPr>
      </p:pic>
      <p:sp>
        <p:nvSpPr>
          <p:cNvPr id="3" name="TextBox 2">
            <a:extLst>
              <a:ext uri="{FF2B5EF4-FFF2-40B4-BE49-F238E27FC236}">
                <a16:creationId xmlns:a16="http://schemas.microsoft.com/office/drawing/2014/main" id="{2FBFE9D4-D41E-CF49-F5D0-76DAB94D707C}"/>
              </a:ext>
            </a:extLst>
          </p:cNvPr>
          <p:cNvSpPr txBox="1"/>
          <p:nvPr userDrawn="1"/>
        </p:nvSpPr>
        <p:spPr>
          <a:xfrm>
            <a:off x="331470" y="1325564"/>
            <a:ext cx="11441430" cy="4678204"/>
          </a:xfrm>
          <a:prstGeom prst="rect">
            <a:avLst/>
          </a:prstGeom>
          <a:noFill/>
        </p:spPr>
        <p:txBody>
          <a:bodyPr wrap="square" rtlCol="0">
            <a:spAutoFit/>
          </a:bodyPr>
          <a:lstStyle/>
          <a:p>
            <a:pPr marL="0" indent="0">
              <a:buNone/>
            </a:pPr>
            <a:endParaRPr lang="en-US" sz="2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Since 1965, 36 hospitals serving adults with mental illnesses, state regional centers serving persons with DD and programs serving emotionally disturbed children have been closed by the State of Michigan (SOM).</a:t>
            </a:r>
          </a:p>
          <a:p>
            <a:endParaRPr lang="en-US" sz="2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By 2014, all state regional centers were closed.</a:t>
            </a:r>
          </a:p>
          <a:p>
            <a:endParaRPr lang="en-US" sz="2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Deinstitutionalization required the development of appropriate community-based alternatives to institutional living.</a:t>
            </a:r>
          </a:p>
          <a:p>
            <a:endParaRPr lang="en-US" dirty="0"/>
          </a:p>
        </p:txBody>
      </p:sp>
      <p:pic>
        <p:nvPicPr>
          <p:cNvPr id="5" name="Audio 13">
            <a:extLst>
              <a:ext uri="{FF2B5EF4-FFF2-40B4-BE49-F238E27FC236}">
                <a16:creationId xmlns:a16="http://schemas.microsoft.com/office/drawing/2014/main" id="{296CDE75-985A-797D-9525-967D2648462E}"/>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5908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HCBS Timeline</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4"/>
          <a:stretch>
            <a:fillRect/>
          </a:stretch>
        </p:blipFill>
        <p:spPr>
          <a:xfrm>
            <a:off x="10295238" y="384841"/>
            <a:ext cx="1477662" cy="555882"/>
          </a:xfrm>
          <a:prstGeom prst="rect">
            <a:avLst/>
          </a:prstGeom>
        </p:spPr>
      </p:pic>
      <p:pic>
        <p:nvPicPr>
          <p:cNvPr id="3" name="Audio 7">
            <a:extLst>
              <a:ext uri="{FF2B5EF4-FFF2-40B4-BE49-F238E27FC236}">
                <a16:creationId xmlns:a16="http://schemas.microsoft.com/office/drawing/2014/main" id="{38725D88-6401-9B12-6FBE-8E7EB2F6B47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graphicFrame>
        <p:nvGraphicFramePr>
          <p:cNvPr id="4" name="Diagram 3">
            <a:extLst>
              <a:ext uri="{FF2B5EF4-FFF2-40B4-BE49-F238E27FC236}">
                <a16:creationId xmlns:a16="http://schemas.microsoft.com/office/drawing/2014/main" id="{0D03D4F3-1A89-63A1-844E-14FCC1A7D346}"/>
              </a:ext>
            </a:extLst>
          </p:cNvPr>
          <p:cNvGraphicFramePr/>
          <p:nvPr userDrawn="1">
            <p:extLst>
              <p:ext uri="{D42A27DB-BD31-4B8C-83A1-F6EECF244321}">
                <p14:modId xmlns:p14="http://schemas.microsoft.com/office/powerpoint/2010/main" val="2404835987"/>
              </p:ext>
            </p:extLst>
          </p:nvPr>
        </p:nvGraphicFramePr>
        <p:xfrm>
          <a:off x="1061085" y="1325564"/>
          <a:ext cx="10069830" cy="54796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6858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Chief Funding Source of HCBS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4"/>
          <a:stretch>
            <a:fillRect/>
          </a:stretch>
        </p:blipFill>
        <p:spPr>
          <a:xfrm>
            <a:off x="10295238" y="384841"/>
            <a:ext cx="1477662" cy="555882"/>
          </a:xfrm>
          <a:prstGeom prst="rect">
            <a:avLst/>
          </a:prstGeom>
        </p:spPr>
      </p:pic>
      <p:sp>
        <p:nvSpPr>
          <p:cNvPr id="3" name="TextBox 2">
            <a:extLst>
              <a:ext uri="{FF2B5EF4-FFF2-40B4-BE49-F238E27FC236}">
                <a16:creationId xmlns:a16="http://schemas.microsoft.com/office/drawing/2014/main" id="{D4C0217F-59D5-933A-4B0D-66C4C859CB98}"/>
              </a:ext>
            </a:extLst>
          </p:cNvPr>
          <p:cNvSpPr txBox="1"/>
          <p:nvPr userDrawn="1"/>
        </p:nvSpPr>
        <p:spPr>
          <a:xfrm>
            <a:off x="335280" y="1543050"/>
            <a:ext cx="11521440"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Medicaid became the major source of funding for mental health (MH) services during the 1980s and 1990s.</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Full management contracting and new sources of Medicaid revenue resulted in the major expansion of HCBS, and deinstitutionalization of individuals living in state operated facilities.</a:t>
            </a:r>
          </a:p>
          <a:p>
            <a:endParaRPr lang="en-US"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tx1"/>
                </a:solidFill>
                <a:latin typeface="Arial" panose="020B0604020202020204" pitchFamily="34" charset="0"/>
                <a:ea typeface="ＭＳ Ｐゴシック"/>
                <a:cs typeface="Arial" panose="020B0604020202020204" pitchFamily="34" charset="0"/>
              </a:rPr>
              <a:t>HCBS have been included in several of Michigan’s waiver programs, including the Habilitation Supports Waiver (HSW), the Children’s Waiver Program (CWP), the Serious Emotional Disturbance (SED Waiver) and the MI Choice Waiver.</a:t>
            </a:r>
            <a:endParaRPr lang="en-US" sz="2400" dirty="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CMH/PIHPs provide the oversight of LTC for persons with severe and persistent MI and I/DD. </a:t>
            </a:r>
          </a:p>
          <a:p>
            <a:endParaRPr lang="en-US" dirty="0"/>
          </a:p>
        </p:txBody>
      </p:sp>
      <p:pic>
        <p:nvPicPr>
          <p:cNvPr id="5" name="Audio 14">
            <a:extLst>
              <a:ext uri="{FF2B5EF4-FFF2-40B4-BE49-F238E27FC236}">
                <a16:creationId xmlns:a16="http://schemas.microsoft.com/office/drawing/2014/main" id="{DE445616-5A72-56B0-54AB-957C88305F5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871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What are HCBS?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4"/>
          <a:stretch>
            <a:fillRect/>
          </a:stretch>
        </p:blipFill>
        <p:spPr>
          <a:xfrm>
            <a:off x="10295238" y="384841"/>
            <a:ext cx="1477662" cy="555882"/>
          </a:xfrm>
          <a:prstGeom prst="rect">
            <a:avLst/>
          </a:prstGeom>
        </p:spPr>
      </p:pic>
      <p:sp>
        <p:nvSpPr>
          <p:cNvPr id="3" name="TextBox 2">
            <a:extLst>
              <a:ext uri="{FF2B5EF4-FFF2-40B4-BE49-F238E27FC236}">
                <a16:creationId xmlns:a16="http://schemas.microsoft.com/office/drawing/2014/main" id="{9036A548-A6BE-4247-A6A0-EF3992F23052}"/>
              </a:ext>
            </a:extLst>
          </p:cNvPr>
          <p:cNvSpPr txBox="1"/>
          <p:nvPr userDrawn="1"/>
        </p:nvSpPr>
        <p:spPr>
          <a:xfrm>
            <a:off x="419100" y="1588770"/>
            <a:ext cx="11353800" cy="4801314"/>
          </a:xfrm>
          <a:prstGeom prst="rect">
            <a:avLst/>
          </a:prstGeom>
          <a:noFill/>
        </p:spPr>
        <p:txBody>
          <a:bodyPr wrap="square" rtlCol="0">
            <a:spAutoFit/>
          </a:bodyPr>
          <a:lstStyle/>
          <a:p>
            <a:pPr marL="285750" indent="-285750">
              <a:buFont typeface="Arial" panose="020B0604020202020204" pitchFamily="34" charset="0"/>
              <a:buChar char="•"/>
            </a:pPr>
            <a:r>
              <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provide opportunities for persons who are eligible for Medicaid to receive services in their own home or community rather than in institutions or other isolating settings. </a:t>
            </a:r>
          </a:p>
          <a:p>
            <a:pPr marL="0" indent="0">
              <a:buNone/>
            </a:pPr>
            <a:endParaRPr lang="en-US" sz="24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400" b="0" i="0" u="none" strike="noStrike" dirty="0">
                <a:solidFill>
                  <a:schemeClr val="tx1"/>
                </a:solidFill>
                <a:effectLst/>
                <a:latin typeface="Arial" panose="020B0604020202020204" pitchFamily="34" charset="0"/>
                <a:cs typeface="Arial" panose="020B0604020202020204" pitchFamily="34" charset="0"/>
              </a:rPr>
              <a:t>Programs that provide HCBS serve a variety of different population groups, including </a:t>
            </a:r>
            <a:r>
              <a:rPr lang="en-US" sz="2400" dirty="0">
                <a:solidFill>
                  <a:schemeClr val="tx1"/>
                </a:solidFill>
                <a:latin typeface="Arial" panose="020B0604020202020204" pitchFamily="34" charset="0"/>
                <a:cs typeface="Arial" panose="020B0604020202020204" pitchFamily="34" charset="0"/>
              </a:rPr>
              <a:t>adults</a:t>
            </a:r>
            <a:r>
              <a:rPr lang="en-US" sz="2400" b="0" i="0" u="none" strike="noStrike" dirty="0">
                <a:solidFill>
                  <a:schemeClr val="tx1"/>
                </a:solidFill>
                <a:effectLst/>
                <a:latin typeface="Arial" panose="020B0604020202020204" pitchFamily="34" charset="0"/>
                <a:cs typeface="Arial" panose="020B0604020202020204" pitchFamily="34" charset="0"/>
              </a:rPr>
              <a:t> with I/DD, children and young adults with SED or I/DD, persons with serious mental illnesses, and persons with physical disabilities.</a:t>
            </a:r>
          </a:p>
          <a:p>
            <a:pPr marL="0" indent="0">
              <a:buNone/>
            </a:pPr>
            <a:endParaRPr lang="en-US" sz="24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include Community Living Supports, Skill Building Assistance, and more.</a:t>
            </a:r>
          </a:p>
          <a:p>
            <a:pPr marL="0" indent="0">
              <a:buNone/>
            </a:pPr>
            <a:endPar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400" kern="100" dirty="0">
                <a:solidFill>
                  <a:schemeClr val="tx1"/>
                </a:solidFill>
                <a:latin typeface="Arial" panose="020B0604020202020204" pitchFamily="34" charset="0"/>
                <a:ea typeface="Calibri" panose="020F0502020204030204" pitchFamily="34" charset="0"/>
                <a:cs typeface="Arial" panose="020B0604020202020204" pitchFamily="34" charset="0"/>
              </a:rPr>
              <a:t>Supported Employment is considered an HCBS; since this service is provided in the community, it is presumed compliant with the HCBS rule.  </a:t>
            </a:r>
            <a:endPar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4" name="Audio 14">
            <a:extLst>
              <a:ext uri="{FF2B5EF4-FFF2-40B4-BE49-F238E27FC236}">
                <a16:creationId xmlns:a16="http://schemas.microsoft.com/office/drawing/2014/main" id="{EF5D43DB-29CC-84B5-9D92-7E94B3CC4C27}"/>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685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0492-787F-85FD-8490-F5257C1F930F}"/>
              </a:ext>
            </a:extLst>
          </p:cNvPr>
          <p:cNvSpPr/>
          <p:nvPr userDrawn="1"/>
        </p:nvSpPr>
        <p:spPr>
          <a:xfrm>
            <a:off x="0" y="0"/>
            <a:ext cx="12192000" cy="1325564"/>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hasCustomPrompt="1"/>
          </p:nvPr>
        </p:nvSpPr>
        <p:spPr/>
        <p:txBody>
          <a:bodyPr/>
          <a:lstStyle>
            <a:lvl1pPr>
              <a:defRPr b="1">
                <a:solidFill>
                  <a:schemeClr val="bg1"/>
                </a:solidFill>
              </a:defRPr>
            </a:lvl1pPr>
          </a:lstStyle>
          <a:p>
            <a:r>
              <a:rPr lang="en-US" dirty="0"/>
              <a:t>Learning Objectives</a:t>
            </a:r>
          </a:p>
        </p:txBody>
      </p:sp>
      <p:pic>
        <p:nvPicPr>
          <p:cNvPr id="8" name="Picture 7" descr="Logo&#10;&#10;Description automatically generated">
            <a:extLst>
              <a:ext uri="{FF2B5EF4-FFF2-40B4-BE49-F238E27FC236}">
                <a16:creationId xmlns:a16="http://schemas.microsoft.com/office/drawing/2014/main" id="{68BD528A-FAD6-81BB-1EB4-827ADE020FAE}"/>
              </a:ext>
            </a:extLst>
          </p:cNvPr>
          <p:cNvPicPr>
            <a:picLocks noChangeAspect="1"/>
          </p:cNvPicPr>
          <p:nvPr userDrawn="1"/>
        </p:nvPicPr>
        <p:blipFill>
          <a:blip r:embed="rId2"/>
          <a:stretch>
            <a:fillRect/>
          </a:stretch>
        </p:blipFill>
        <p:spPr>
          <a:xfrm>
            <a:off x="10295238" y="384841"/>
            <a:ext cx="1477662" cy="555882"/>
          </a:xfrm>
          <a:prstGeom prst="rect">
            <a:avLst/>
          </a:prstGeom>
        </p:spPr>
      </p:pic>
    </p:spTree>
    <p:extLst>
      <p:ext uri="{BB962C8B-B14F-4D97-AF65-F5344CB8AC3E}">
        <p14:creationId xmlns:p14="http://schemas.microsoft.com/office/powerpoint/2010/main" val="1539918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8ACD4-22B1-6B1D-CBBD-D77CD9845DA4}"/>
              </a:ext>
            </a:extLst>
          </p:cNvPr>
          <p:cNvSpPr>
            <a:spLocks noGrp="1"/>
          </p:cNvSpPr>
          <p:nvPr>
            <p:ph type="title"/>
          </p:nvPr>
        </p:nvSpPr>
        <p:spPr>
          <a:xfrm>
            <a:off x="838200" y="1"/>
            <a:ext cx="9037938" cy="13255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0C9917-27B6-3046-49AB-03FDCA409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08458EF-EA24-7457-AEB7-C34B6377A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809B3C54-BE60-8D42-B958-D833F7DCCF0A}" type="slidenum">
              <a:rPr lang="en-US" smtClean="0"/>
              <a:pPr/>
              <a:t>‹#›</a:t>
            </a:fld>
            <a:endParaRPr lang="en-US"/>
          </a:p>
        </p:txBody>
      </p:sp>
    </p:spTree>
    <p:extLst>
      <p:ext uri="{BB962C8B-B14F-4D97-AF65-F5344CB8AC3E}">
        <p14:creationId xmlns:p14="http://schemas.microsoft.com/office/powerpoint/2010/main" val="1788952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91" r:id="rId4"/>
    <p:sldLayoutId id="2147483692" r:id="rId5"/>
    <p:sldLayoutId id="2147483693" r:id="rId6"/>
    <p:sldLayoutId id="2147483694" r:id="rId7"/>
    <p:sldLayoutId id="2147483695" r:id="rId8"/>
    <p:sldLayoutId id="2147483696" r:id="rId9"/>
    <p:sldLayoutId id="2147483697"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698" r:id="rId19"/>
    <p:sldLayoutId id="2147483652" r:id="rId20"/>
    <p:sldLayoutId id="2147483665" r:id="rId21"/>
    <p:sldLayoutId id="2147483662" r:id="rId22"/>
    <p:sldLayoutId id="2147483651" r:id="rId23"/>
    <p:sldLayoutId id="2147483654" r:id="rId24"/>
    <p:sldLayoutId id="2147483660" r:id="rId25"/>
    <p:sldLayoutId id="2147483656" r:id="rId26"/>
    <p:sldLayoutId id="2147483661" r:id="rId27"/>
    <p:sldLayoutId id="2147483707" r:id="rId28"/>
  </p:sldLayoutIdLst>
  <p:txStyles>
    <p:titleStyle>
      <a:lvl1pPr algn="l" defTabSz="914400" rtl="0" eaLnBrk="1" latinLnBrk="0" hangingPunct="1">
        <a:lnSpc>
          <a:spcPct val="90000"/>
        </a:lnSpc>
        <a:spcBef>
          <a:spcPct val="0"/>
        </a:spcBef>
        <a:buNone/>
        <a:defRPr sz="4400" b="0" i="0" kern="1200">
          <a:solidFill>
            <a:srgbClr val="0F406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F406B"/>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F406B"/>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F406B"/>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F406B"/>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F406B"/>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2.xml"/><Relationship Id="rId7" Type="http://schemas.openxmlformats.org/officeDocument/2006/relationships/diagramColors" Target="../diagrams/colors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www.michigan.gov/mdhhs/assistance-programs/medicaid/portalhome/medicaid-providers/resources/medicaid-waivers" TargetMode="External"/><Relationship Id="rId4" Type="http://schemas.openxmlformats.org/officeDocument/2006/relationships/hyperlink" Target="https://www.mdch.state.mi.us/dch-medicaid/manuals/MedicaidProviderManual.pdf"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hyperlink" Target="https://www.michigan.gov/mdhhs/keep-mi-healthy/mentalhealth/mentalhealth/medwaivers/children-with-serious-emotional-disturbances-waiver" TargetMode="External"/><Relationship Id="rId4" Type="http://schemas.openxmlformats.org/officeDocument/2006/relationships/hyperlink" Target="https://www.mdch.state.mi.us/dch-medicaid/manuals/MedicaidProviderManual.pdf"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hyperlink" Target="https://www.michigan.gov/mdhhs/keep-mi-healthy/mentalhealth/mentalhealth/medwaivers/childrens-waiver-program" TargetMode="External"/><Relationship Id="rId4" Type="http://schemas.openxmlformats.org/officeDocument/2006/relationships/hyperlink" Target="https://www.mdch.state.mi.us/dch-medicaid/manuals/MedicaidProviderManual.pdf"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hyperlink" Target="https://www.medicaid.gov/medicaid/spa/downloads/MI-22-0007.pdf"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hyperlink" Target="https://hcbsadvocacy.org/" TargetMode="External"/><Relationship Id="rId4" Type="http://schemas.openxmlformats.org/officeDocument/2006/relationships/hyperlink" Target="https://www.medicaid.gov/medicaid/home-community-based-services/guidance/home-community-based-services-final-regulation/index.html"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2.xml"/><Relationship Id="rId7" Type="http://schemas.openxmlformats.org/officeDocument/2006/relationships/diagramColors" Target="../diagrams/colors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815C-4B7B-9656-49C1-0BF1F471DE44}"/>
              </a:ext>
            </a:extLst>
          </p:cNvPr>
          <p:cNvSpPr>
            <a:spLocks noGrp="1"/>
          </p:cNvSpPr>
          <p:nvPr>
            <p:ph type="ctrTitle"/>
          </p:nvPr>
        </p:nvSpPr>
        <p:spPr>
          <a:xfrm>
            <a:off x="719528" y="1"/>
            <a:ext cx="10253272" cy="5126636"/>
          </a:xfrm>
        </p:spPr>
        <p:txBody>
          <a:bodyPr>
            <a:normAutofit fontScale="90000"/>
          </a:bodyPr>
          <a:lstStyle/>
          <a:p>
            <a:br>
              <a:rPr lang="en-US" sz="4400" b="1" dirty="0">
                <a:solidFill>
                  <a:srgbClr val="FFFFFF"/>
                </a:solidFill>
              </a:rPr>
            </a:br>
            <a:br>
              <a:rPr lang="en-US" sz="4400" b="1" dirty="0">
                <a:solidFill>
                  <a:srgbClr val="FFFFFF"/>
                </a:solidFill>
              </a:rPr>
            </a:br>
            <a:br>
              <a:rPr lang="en-US" sz="4400" b="1" dirty="0">
                <a:solidFill>
                  <a:srgbClr val="FFFFFF"/>
                </a:solidFill>
              </a:rPr>
            </a:br>
            <a:br>
              <a:rPr lang="en-US" sz="4400" b="1" dirty="0">
                <a:solidFill>
                  <a:srgbClr val="FFFFFF"/>
                </a:solidFill>
              </a:rPr>
            </a:br>
            <a:r>
              <a:rPr lang="en-US" sz="4900" dirty="0">
                <a:solidFill>
                  <a:srgbClr val="FFFFFF"/>
                </a:solidFill>
              </a:rPr>
              <a:t>Home and Community-Based Services (HCBS) Case Manager/Supports Coordinator Training</a:t>
            </a:r>
            <a:br>
              <a:rPr lang="en-US" sz="4900" b="1" dirty="0">
                <a:solidFill>
                  <a:srgbClr val="FFFFFF"/>
                </a:solidFill>
              </a:rPr>
            </a:br>
            <a:br>
              <a:rPr lang="en-US" sz="4900" b="1" dirty="0">
                <a:solidFill>
                  <a:srgbClr val="FFFFFF"/>
                </a:solidFill>
              </a:rPr>
            </a:br>
            <a:r>
              <a:rPr lang="en-US" sz="4900" dirty="0">
                <a:solidFill>
                  <a:srgbClr val="FFFFFF"/>
                </a:solidFill>
              </a:rPr>
              <a:t>Module 1: Overview Of HCBS</a:t>
            </a:r>
            <a:br>
              <a:rPr lang="en-US" sz="4900" dirty="0">
                <a:solidFill>
                  <a:srgbClr val="FFFFFF"/>
                </a:solidFill>
              </a:rPr>
            </a:br>
            <a:br>
              <a:rPr lang="en-US" sz="3600" dirty="0"/>
            </a:br>
            <a:br>
              <a:rPr lang="en-US" sz="3600" b="1" dirty="0">
                <a:solidFill>
                  <a:srgbClr val="FFFFFF"/>
                </a:solidFill>
              </a:rPr>
            </a:br>
            <a:endParaRPr lang="en-US" sz="3600" dirty="0"/>
          </a:p>
        </p:txBody>
      </p:sp>
      <p:sp>
        <p:nvSpPr>
          <p:cNvPr id="3" name="Subtitle 2">
            <a:extLst>
              <a:ext uri="{FF2B5EF4-FFF2-40B4-BE49-F238E27FC236}">
                <a16:creationId xmlns:a16="http://schemas.microsoft.com/office/drawing/2014/main" id="{A924DD73-5CDA-0DBA-D063-52AC84BD4423}"/>
              </a:ext>
            </a:extLst>
          </p:cNvPr>
          <p:cNvSpPr>
            <a:spLocks noGrp="1"/>
          </p:cNvSpPr>
          <p:nvPr>
            <p:ph type="subTitle" idx="1"/>
          </p:nvPr>
        </p:nvSpPr>
        <p:spPr>
          <a:xfrm>
            <a:off x="998376" y="3822492"/>
            <a:ext cx="9549703" cy="1060553"/>
          </a:xfrm>
        </p:spPr>
        <p:txBody>
          <a:bodyPr>
            <a:noAutofit/>
          </a:bodyPr>
          <a:lstStyle/>
          <a:p>
            <a:r>
              <a:rPr lang="en-US" sz="4400" dirty="0">
                <a:solidFill>
                  <a:srgbClr val="FFFFFF"/>
                </a:solidFill>
              </a:rPr>
              <a:t>History, Intent and Implementation </a:t>
            </a:r>
            <a:endParaRPr lang="en-US" sz="4400" dirty="0"/>
          </a:p>
        </p:txBody>
      </p:sp>
    </p:spTree>
    <p:extLst>
      <p:ext uri="{BB962C8B-B14F-4D97-AF65-F5344CB8AC3E}">
        <p14:creationId xmlns:p14="http://schemas.microsoft.com/office/powerpoint/2010/main" val="1486051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1695-7ECD-FEFF-89E7-37402B6D9DD4}"/>
              </a:ext>
            </a:extLst>
          </p:cNvPr>
          <p:cNvSpPr>
            <a:spLocks noGrp="1"/>
          </p:cNvSpPr>
          <p:nvPr>
            <p:ph type="title"/>
          </p:nvPr>
        </p:nvSpPr>
        <p:spPr>
          <a:xfrm>
            <a:off x="112644" y="32323"/>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811F2527-2A41-8EBC-E59D-1D199FBD3EAC}"/>
              </a:ext>
            </a:extLst>
          </p:cNvPr>
          <p:cNvSpPr>
            <a:spLocks noGrp="1"/>
          </p:cNvSpPr>
          <p:nvPr>
            <p:ph idx="1"/>
          </p:nvPr>
        </p:nvSpPr>
        <p:spPr>
          <a:xfrm>
            <a:off x="838200" y="1716258"/>
            <a:ext cx="10411265" cy="4446637"/>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The HCBS Final Rule set was promulgated in what year?</a:t>
            </a:r>
          </a:p>
          <a:p>
            <a:pPr marL="0" indent="0">
              <a:buNone/>
            </a:pPr>
            <a:endParaRPr lang="en-US" dirty="0">
              <a:solidFill>
                <a:schemeClr val="tx1"/>
              </a:solidFill>
              <a:latin typeface="Arial" panose="020B0604020202020204" pitchFamily="34" charset="0"/>
              <a:cs typeface="Arial" panose="020B0604020202020204" pitchFamily="34" charset="0"/>
            </a:endParaRP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1994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2014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1984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2004</a:t>
            </a:r>
          </a:p>
          <a:p>
            <a:endParaRPr lang="en-US" dirty="0"/>
          </a:p>
        </p:txBody>
      </p:sp>
      <p:pic>
        <p:nvPicPr>
          <p:cNvPr id="4" name="Audio 5">
            <a:extLst>
              <a:ext uri="{FF2B5EF4-FFF2-40B4-BE49-F238E27FC236}">
                <a16:creationId xmlns:a16="http://schemas.microsoft.com/office/drawing/2014/main" id="{5409BFE6-235F-363C-DF10-0B517EE618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149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1695-7ECD-FEFF-89E7-37402B6D9DD4}"/>
              </a:ext>
            </a:extLst>
          </p:cNvPr>
          <p:cNvSpPr>
            <a:spLocks noGrp="1"/>
          </p:cNvSpPr>
          <p:nvPr>
            <p:ph type="title"/>
          </p:nvPr>
        </p:nvSpPr>
        <p:spPr>
          <a:xfrm>
            <a:off x="162339" y="32323"/>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811F2527-2A41-8EBC-E59D-1D199FBD3EAC}"/>
              </a:ext>
            </a:extLst>
          </p:cNvPr>
          <p:cNvSpPr>
            <a:spLocks noGrp="1"/>
          </p:cNvSpPr>
          <p:nvPr>
            <p:ph idx="1"/>
          </p:nvPr>
        </p:nvSpPr>
        <p:spPr>
          <a:xfrm>
            <a:off x="838200" y="1716258"/>
            <a:ext cx="10411265" cy="4446637"/>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The HCBS Final Rule set was promulgated in what year?</a:t>
            </a:r>
          </a:p>
          <a:p>
            <a:pPr marL="0" indent="0">
              <a:buNone/>
            </a:pPr>
            <a:endParaRPr lang="en-US" dirty="0">
              <a:solidFill>
                <a:schemeClr val="tx1"/>
              </a:solidFill>
              <a:latin typeface="Arial" panose="020B0604020202020204" pitchFamily="34" charset="0"/>
              <a:cs typeface="Arial" panose="020B0604020202020204" pitchFamily="34" charset="0"/>
            </a:endParaRP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1994</a:t>
            </a:r>
          </a:p>
          <a:p>
            <a:pPr marL="514350" indent="-514350">
              <a:buAutoNum type="alphaUcPeriod"/>
            </a:pPr>
            <a:r>
              <a:rPr lang="en-US" b="1" dirty="0">
                <a:solidFill>
                  <a:schemeClr val="tx1"/>
                </a:solidFill>
                <a:latin typeface="Arial" panose="020B0604020202020204" pitchFamily="34" charset="0"/>
                <a:cs typeface="Arial" panose="020B0604020202020204" pitchFamily="34" charset="0"/>
              </a:rPr>
              <a:t>2014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1984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2004</a:t>
            </a:r>
          </a:p>
          <a:p>
            <a:endParaRPr lang="en-US" dirty="0"/>
          </a:p>
        </p:txBody>
      </p:sp>
      <p:pic>
        <p:nvPicPr>
          <p:cNvPr id="5" name="Audio 5">
            <a:extLst>
              <a:ext uri="{FF2B5EF4-FFF2-40B4-BE49-F238E27FC236}">
                <a16:creationId xmlns:a16="http://schemas.microsoft.com/office/drawing/2014/main" id="{02DB9D07-0D94-7B07-3877-CE59691D1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2339" y="6012877"/>
            <a:ext cx="812800" cy="812800"/>
          </a:xfrm>
          <a:prstGeom prst="rect">
            <a:avLst/>
          </a:prstGeom>
        </p:spPr>
      </p:pic>
    </p:spTree>
    <p:extLst>
      <p:ext uri="{BB962C8B-B14F-4D97-AF65-F5344CB8AC3E}">
        <p14:creationId xmlns:p14="http://schemas.microsoft.com/office/powerpoint/2010/main" val="29416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B1C38-EB4A-86D8-4AF2-F513966A38E4}"/>
              </a:ext>
            </a:extLst>
          </p:cNvPr>
          <p:cNvSpPr>
            <a:spLocks noGrp="1"/>
          </p:cNvSpPr>
          <p:nvPr>
            <p:ph type="title"/>
          </p:nvPr>
        </p:nvSpPr>
        <p:spPr>
          <a:xfrm>
            <a:off x="158750" y="278153"/>
            <a:ext cx="9617997" cy="1205414"/>
          </a:xfrm>
        </p:spPr>
        <p:txBody>
          <a:bodyPr>
            <a:normAutofit fontScale="90000"/>
          </a:bodyPr>
          <a:lstStyle/>
          <a:p>
            <a:r>
              <a:rPr lang="en-US" b="1" dirty="0"/>
              <a:t>Bureau of Specialty Behavioral Health Services (BSBHS)</a:t>
            </a:r>
            <a:br>
              <a:rPr lang="en-US" b="1" dirty="0"/>
            </a:br>
            <a:endParaRPr lang="en-US" b="1" dirty="0"/>
          </a:p>
        </p:txBody>
      </p:sp>
      <p:sp>
        <p:nvSpPr>
          <p:cNvPr id="3" name="Content Placeholder 2">
            <a:extLst>
              <a:ext uri="{FF2B5EF4-FFF2-40B4-BE49-F238E27FC236}">
                <a16:creationId xmlns:a16="http://schemas.microsoft.com/office/drawing/2014/main" id="{1643178D-8E7B-3096-6FE7-2515A1FC959B}"/>
              </a:ext>
            </a:extLst>
          </p:cNvPr>
          <p:cNvSpPr>
            <a:spLocks noGrp="1"/>
          </p:cNvSpPr>
          <p:nvPr>
            <p:ph idx="1"/>
          </p:nvPr>
        </p:nvSpPr>
        <p:spPr>
          <a:xfrm>
            <a:off x="337625" y="1603717"/>
            <a:ext cx="11422966" cy="4573246"/>
          </a:xfrm>
        </p:spPr>
        <p:txBody>
          <a:bodyPr>
            <a:normAutofit fontScale="70000" lnSpcReduction="20000"/>
          </a:bodyPr>
          <a:lstStyle/>
          <a:p>
            <a:pPr>
              <a:lnSpc>
                <a:spcPct val="120000"/>
              </a:lnSpc>
            </a:pPr>
            <a:r>
              <a:rPr lang="en-US" sz="2800" b="0" i="0" u="none" strike="noStrike" dirty="0">
                <a:solidFill>
                  <a:schemeClr val="tx1"/>
                </a:solidFill>
                <a:effectLst/>
                <a:latin typeface="Arial" panose="020B0604020202020204" pitchFamily="34" charset="0"/>
                <a:cs typeface="Arial" panose="020B0604020202020204" pitchFamily="34" charset="0"/>
              </a:rPr>
              <a:t>The Bureau of Specialty Behavioral Health Services (BSBHS) combines Michigan's Medicaid office</a:t>
            </a:r>
            <a:r>
              <a:rPr lang="en-US" dirty="0"/>
              <a:t> </a:t>
            </a:r>
            <a:r>
              <a:rPr lang="en-US" sz="2800" b="0" i="0" u="none" strike="noStrike" dirty="0">
                <a:solidFill>
                  <a:schemeClr val="tx1"/>
                </a:solidFill>
                <a:effectLst/>
                <a:latin typeface="Arial" panose="020B0604020202020204" pitchFamily="34" charset="0"/>
                <a:cs typeface="Arial" panose="020B0604020202020204" pitchFamily="34" charset="0"/>
              </a:rPr>
              <a:t>services for aging adults and community-based services for adults with I/DD, serious MI and SUD under one umbrella within MDHHS. </a:t>
            </a:r>
          </a:p>
          <a:p>
            <a:pPr marL="0" indent="0">
              <a:lnSpc>
                <a:spcPct val="120000"/>
              </a:lnSpc>
              <a:buNone/>
            </a:pPr>
            <a:endParaRPr lang="en-US" sz="2800" b="0" i="0" u="none" strike="noStrike" dirty="0">
              <a:solidFill>
                <a:schemeClr val="tx1"/>
              </a:solidFill>
              <a:effectLst/>
              <a:latin typeface="Arial" panose="020B0604020202020204" pitchFamily="34" charset="0"/>
              <a:cs typeface="Arial" panose="020B0604020202020204" pitchFamily="34" charset="0"/>
            </a:endParaRPr>
          </a:p>
          <a:p>
            <a:pPr>
              <a:lnSpc>
                <a:spcPct val="120000"/>
              </a:lnSpc>
            </a:pPr>
            <a:r>
              <a:rPr lang="en-US" dirty="0"/>
              <a:t>BSBHS</a:t>
            </a:r>
            <a:r>
              <a:rPr lang="en-US" sz="2800" i="0" u="none" strike="noStrike" dirty="0">
                <a:solidFill>
                  <a:schemeClr val="tx1"/>
                </a:solidFill>
                <a:effectLst/>
                <a:latin typeface="Arial" panose="020B0604020202020204" pitchFamily="34" charset="0"/>
                <a:cs typeface="Arial" panose="020B0604020202020204" pitchFamily="34" charset="0"/>
              </a:rPr>
              <a:t> </a:t>
            </a:r>
            <a:r>
              <a:rPr lang="en-US" sz="2800" b="0" i="0" u="none" strike="noStrike" dirty="0">
                <a:solidFill>
                  <a:schemeClr val="tx1"/>
                </a:solidFill>
                <a:effectLst/>
                <a:latin typeface="Arial" panose="020B0604020202020204" pitchFamily="34" charset="0"/>
                <a:cs typeface="Arial" panose="020B0604020202020204" pitchFamily="34" charset="0"/>
              </a:rPr>
              <a:t>is also the designated State Unit on Aging. The new structure integrates MDHHS teams that focus on aging and </a:t>
            </a:r>
            <a:r>
              <a:rPr lang="en-US" sz="2800" dirty="0">
                <a:solidFill>
                  <a:schemeClr val="tx1"/>
                </a:solidFill>
                <a:latin typeface="Arial" panose="020B0604020202020204" pitchFamily="34" charset="0"/>
                <a:cs typeface="Arial" panose="020B0604020202020204" pitchFamily="34" charset="0"/>
              </a:rPr>
              <a:t>LTC issues/</a:t>
            </a:r>
            <a:r>
              <a:rPr lang="en-US" sz="2800" b="0" i="0" u="none" strike="noStrike" dirty="0">
                <a:solidFill>
                  <a:schemeClr val="tx1"/>
                </a:solidFill>
                <a:effectLst/>
                <a:latin typeface="Arial" panose="020B0604020202020204" pitchFamily="34" charset="0"/>
                <a:cs typeface="Arial" panose="020B0604020202020204" pitchFamily="34" charset="0"/>
              </a:rPr>
              <a:t>services and Healt</a:t>
            </a:r>
            <a:r>
              <a:rPr lang="en-US" dirty="0"/>
              <a:t>h Services</a:t>
            </a:r>
            <a:r>
              <a:rPr lang="en-US" sz="2800" b="0" i="0" u="none" strike="noStrike" dirty="0">
                <a:solidFill>
                  <a:schemeClr val="tx1"/>
                </a:solidFill>
                <a:effectLst/>
                <a:latin typeface="Arial" panose="020B0604020202020204" pitchFamily="34" charset="0"/>
                <a:cs typeface="Arial" panose="020B0604020202020204" pitchFamily="34" charset="0"/>
              </a:rPr>
              <a:t> to develop innovative policies that benefit our state and its residents. </a:t>
            </a:r>
          </a:p>
          <a:p>
            <a:pPr marL="0" indent="0">
              <a:lnSpc>
                <a:spcPct val="120000"/>
              </a:lnSpc>
              <a:buNone/>
            </a:pPr>
            <a:endParaRPr lang="en-US" sz="2800" b="0" i="0" u="none" strike="noStrike" dirty="0">
              <a:solidFill>
                <a:schemeClr val="tx1"/>
              </a:solidFill>
              <a:effectLst/>
              <a:latin typeface="Arial" panose="020B0604020202020204" pitchFamily="34" charset="0"/>
              <a:cs typeface="Arial" panose="020B0604020202020204" pitchFamily="34" charset="0"/>
            </a:endParaRPr>
          </a:p>
          <a:p>
            <a:pPr>
              <a:lnSpc>
                <a:spcPct val="120000"/>
              </a:lnSpc>
            </a:pPr>
            <a:r>
              <a:rPr lang="en-US" sz="2800" dirty="0">
                <a:solidFill>
                  <a:schemeClr val="tx1"/>
                </a:solidFill>
                <a:latin typeface="Arial" panose="020B0604020202020204" pitchFamily="34" charset="0"/>
                <a:cs typeface="Arial" panose="020B0604020202020204" pitchFamily="34" charset="0"/>
              </a:rPr>
              <a:t>The Bureau of Children’s Coordinated Health Policy &amp; Supports (BCCHPS) </a:t>
            </a:r>
            <a:r>
              <a:rPr lang="en-US" sz="2800" b="0" i="0" dirty="0">
                <a:solidFill>
                  <a:schemeClr val="tx1"/>
                </a:solidFill>
                <a:effectLst/>
                <a:latin typeface="Arial" panose="020B0604020202020204" pitchFamily="34" charset="0"/>
                <a:cs typeface="Arial" panose="020B0604020202020204" pitchFamily="34" charset="0"/>
              </a:rPr>
              <a:t>enhances access and oversight of behavioral health services for children who receive Medicaid. BCCHPS believes services must be designed to meet the specific needs of children and prioritizes including families in service planning and provision. </a:t>
            </a:r>
            <a:r>
              <a:rPr lang="en-US" sz="2800" dirty="0">
                <a:solidFill>
                  <a:schemeClr val="tx1"/>
                </a:solidFill>
                <a:latin typeface="Arial" panose="020B0604020202020204" pitchFamily="34" charset="0"/>
                <a:cs typeface="Arial" panose="020B0604020202020204" pitchFamily="34" charset="0"/>
              </a:rPr>
              <a:t>The Bureau provides oversight of the CWP and SED Waiver.</a:t>
            </a:r>
            <a:endParaRPr lang="en-US" sz="2800" b="0" i="0" u="none" strike="noStrike" dirty="0">
              <a:solidFill>
                <a:schemeClr val="tx1"/>
              </a:solidFill>
              <a:effectLst/>
              <a:latin typeface="Arial" panose="020B0604020202020204" pitchFamily="34" charset="0"/>
              <a:cs typeface="Arial" panose="020B0604020202020204" pitchFamily="34" charset="0"/>
            </a:endParaRPr>
          </a:p>
          <a:p>
            <a:endParaRPr lang="en-US" dirty="0"/>
          </a:p>
        </p:txBody>
      </p:sp>
      <p:pic>
        <p:nvPicPr>
          <p:cNvPr id="4" name="Audio 18">
            <a:extLst>
              <a:ext uri="{FF2B5EF4-FFF2-40B4-BE49-F238E27FC236}">
                <a16:creationId xmlns:a16="http://schemas.microsoft.com/office/drawing/2014/main" id="{CED0C768-38C6-0DF7-1742-EC80586FAA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750" y="5978525"/>
            <a:ext cx="812800" cy="812800"/>
          </a:xfrm>
          <a:prstGeom prst="rect">
            <a:avLst/>
          </a:prstGeom>
        </p:spPr>
      </p:pic>
    </p:spTree>
    <p:extLst>
      <p:ext uri="{BB962C8B-B14F-4D97-AF65-F5344CB8AC3E}">
        <p14:creationId xmlns:p14="http://schemas.microsoft.com/office/powerpoint/2010/main" val="34643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9625-06CC-93D5-6AE6-4C7EC82ACC24}"/>
              </a:ext>
            </a:extLst>
          </p:cNvPr>
          <p:cNvSpPr>
            <a:spLocks noGrp="1"/>
          </p:cNvSpPr>
          <p:nvPr>
            <p:ph type="title"/>
          </p:nvPr>
        </p:nvSpPr>
        <p:spPr>
          <a:xfrm>
            <a:off x="139959" y="1"/>
            <a:ext cx="9736179" cy="1325564"/>
          </a:xfrm>
        </p:spPr>
        <p:txBody>
          <a:bodyPr>
            <a:normAutofit/>
          </a:bodyPr>
          <a:lstStyle/>
          <a:p>
            <a:r>
              <a:rPr lang="en-US" sz="4000" b="1" dirty="0"/>
              <a:t>BSBHS</a:t>
            </a:r>
            <a:r>
              <a:rPr lang="en-US" sz="4000" dirty="0"/>
              <a:t> </a:t>
            </a:r>
            <a:r>
              <a:rPr lang="en-US" sz="4000" b="1" dirty="0"/>
              <a:t>&amp; BCCHPS</a:t>
            </a:r>
          </a:p>
        </p:txBody>
      </p:sp>
      <p:sp>
        <p:nvSpPr>
          <p:cNvPr id="3" name="Content Placeholder 2">
            <a:extLst>
              <a:ext uri="{FF2B5EF4-FFF2-40B4-BE49-F238E27FC236}">
                <a16:creationId xmlns:a16="http://schemas.microsoft.com/office/drawing/2014/main" id="{BBB49656-54A2-773F-1B98-1DFB68BFB9BD}"/>
              </a:ext>
            </a:extLst>
          </p:cNvPr>
          <p:cNvSpPr>
            <a:spLocks noGrp="1"/>
          </p:cNvSpPr>
          <p:nvPr>
            <p:ph idx="1"/>
          </p:nvPr>
        </p:nvSpPr>
        <p:spPr>
          <a:xfrm>
            <a:off x="295422" y="1547446"/>
            <a:ext cx="11662116" cy="4753146"/>
          </a:xfrm>
        </p:spPr>
        <p:txBody>
          <a:bodyPr>
            <a:normAutofit fontScale="55000" lnSpcReduction="20000"/>
          </a:bodyPr>
          <a:lstStyle/>
          <a:p>
            <a:pPr>
              <a:lnSpc>
                <a:spcPct val="120000"/>
              </a:lnSpc>
            </a:pPr>
            <a:r>
              <a:rPr lang="en-US" sz="3200" dirty="0"/>
              <a:t>BSBHS</a:t>
            </a:r>
            <a:r>
              <a:rPr lang="en-US" sz="3200" b="0" i="0" dirty="0">
                <a:solidFill>
                  <a:schemeClr val="tx1"/>
                </a:solidFill>
                <a:effectLst/>
                <a:latin typeface="Arial" panose="020B0604020202020204" pitchFamily="34" charset="0"/>
                <a:cs typeface="Arial" panose="020B0604020202020204" pitchFamily="34" charset="0"/>
              </a:rPr>
              <a:t> is responsible for promulgating Medicaid policy and implementing administrative policies and procedures for Medicaid. </a:t>
            </a:r>
          </a:p>
          <a:p>
            <a:pPr>
              <a:lnSpc>
                <a:spcPct val="120000"/>
              </a:lnSpc>
            </a:pPr>
            <a:endParaRPr lang="en-US" sz="3200" b="0" i="0" dirty="0">
              <a:solidFill>
                <a:schemeClr val="tx1"/>
              </a:solidFill>
              <a:effectLst/>
              <a:latin typeface="Arial" panose="020B0604020202020204" pitchFamily="34" charset="0"/>
              <a:cs typeface="Arial" panose="020B0604020202020204" pitchFamily="34" charset="0"/>
            </a:endParaRPr>
          </a:p>
          <a:p>
            <a:pPr>
              <a:lnSpc>
                <a:spcPct val="120000"/>
              </a:lnSpc>
            </a:pPr>
            <a:r>
              <a:rPr lang="en-US" sz="3200" dirty="0"/>
              <a:t>BSBHS</a:t>
            </a:r>
            <a:r>
              <a:rPr lang="en-US" sz="3200" b="0" i="0" dirty="0">
                <a:solidFill>
                  <a:schemeClr val="tx1"/>
                </a:solidFill>
                <a:effectLst/>
                <a:latin typeface="Arial" panose="020B0604020202020204" pitchFamily="34" charset="0"/>
                <a:cs typeface="Arial" panose="020B0604020202020204" pitchFamily="34" charset="0"/>
              </a:rPr>
              <a:t> carries out responsibilities specified in the Michigan Mental Health Code (Public Act 258 of 1974 as amended) and the Michigan Public Health Code (Public Act 368 of 1978 as amended)</a:t>
            </a:r>
            <a:r>
              <a:rPr lang="en-US" sz="3200" b="1" i="0" dirty="0">
                <a:solidFill>
                  <a:schemeClr val="tx1"/>
                </a:solidFill>
                <a:effectLst/>
                <a:latin typeface="Arial" panose="020B0604020202020204" pitchFamily="34" charset="0"/>
                <a:cs typeface="Arial" panose="020B0604020202020204" pitchFamily="34" charset="0"/>
              </a:rPr>
              <a:t>.  </a:t>
            </a:r>
          </a:p>
          <a:p>
            <a:pPr>
              <a:lnSpc>
                <a:spcPct val="120000"/>
              </a:lnSpc>
            </a:pPr>
            <a:endParaRPr lang="en-US" sz="3200" b="1" i="0" dirty="0">
              <a:solidFill>
                <a:schemeClr val="tx1"/>
              </a:solidFill>
              <a:effectLst/>
              <a:latin typeface="Arial" panose="020B0604020202020204" pitchFamily="34" charset="0"/>
              <a:cs typeface="Arial" panose="020B0604020202020204" pitchFamily="34" charset="0"/>
            </a:endParaRPr>
          </a:p>
          <a:p>
            <a:pPr>
              <a:lnSpc>
                <a:spcPct val="120000"/>
              </a:lnSpc>
            </a:pPr>
            <a:r>
              <a:rPr lang="en-US" sz="3200" dirty="0"/>
              <a:t>BSBHS </a:t>
            </a:r>
            <a:r>
              <a:rPr lang="en-US" sz="3200" b="0" i="0" dirty="0">
                <a:solidFill>
                  <a:schemeClr val="tx1"/>
                </a:solidFill>
                <a:effectLst/>
                <a:latin typeface="Arial" panose="020B0604020202020204" pitchFamily="34" charset="0"/>
                <a:cs typeface="Arial" panose="020B0604020202020204" pitchFamily="34" charset="0"/>
              </a:rPr>
              <a:t>and </a:t>
            </a:r>
            <a:r>
              <a:rPr lang="en-US" sz="3200" dirty="0">
                <a:solidFill>
                  <a:schemeClr val="tx1"/>
                </a:solidFill>
                <a:latin typeface="Arial" panose="020B0604020202020204" pitchFamily="34" charset="0"/>
                <a:cs typeface="Arial" panose="020B0604020202020204" pitchFamily="34" charset="0"/>
              </a:rPr>
              <a:t>BCCHPS </a:t>
            </a:r>
            <a:r>
              <a:rPr lang="en-US" sz="3200" b="0" i="0" dirty="0">
                <a:solidFill>
                  <a:schemeClr val="tx1"/>
                </a:solidFill>
                <a:effectLst/>
                <a:latin typeface="Arial" panose="020B0604020202020204" pitchFamily="34" charset="0"/>
                <a:cs typeface="Arial" panose="020B0604020202020204" pitchFamily="34" charset="0"/>
              </a:rPr>
              <a:t>administer Medicaid Waivers for </a:t>
            </a:r>
            <a:r>
              <a:rPr lang="en-US" sz="3200" dirty="0">
                <a:solidFill>
                  <a:schemeClr val="tx1"/>
                </a:solidFill>
                <a:latin typeface="Arial" panose="020B0604020202020204" pitchFamily="34" charset="0"/>
                <a:cs typeface="Arial" panose="020B0604020202020204" pitchFamily="34" charset="0"/>
              </a:rPr>
              <a:t>children and adults with I/DD or MI; children and youth with SED Waiver</a:t>
            </a:r>
            <a:r>
              <a:rPr lang="en-US" sz="3200" dirty="0"/>
              <a:t> </a:t>
            </a:r>
            <a:r>
              <a:rPr lang="en-US" sz="3200" dirty="0">
                <a:solidFill>
                  <a:schemeClr val="tx1"/>
                </a:solidFill>
                <a:latin typeface="Arial" panose="020B0604020202020204" pitchFamily="34" charset="0"/>
                <a:cs typeface="Arial" panose="020B0604020202020204" pitchFamily="34" charset="0"/>
              </a:rPr>
              <a:t>and elderly and disabled persons requiring HCBS in lieu of nursing home level of care.</a:t>
            </a:r>
          </a:p>
          <a:p>
            <a:pPr marL="0" indent="0">
              <a:lnSpc>
                <a:spcPct val="120000"/>
              </a:lnSpc>
              <a:buNone/>
            </a:pPr>
            <a:endParaRPr lang="en-US" sz="3200" b="0" i="0" dirty="0">
              <a:solidFill>
                <a:schemeClr val="tx1"/>
              </a:solidFill>
              <a:effectLst/>
              <a:latin typeface="Arial" panose="020B0604020202020204" pitchFamily="34" charset="0"/>
              <a:cs typeface="Arial" panose="020B0604020202020204" pitchFamily="34" charset="0"/>
            </a:endParaRPr>
          </a:p>
          <a:p>
            <a:pPr>
              <a:lnSpc>
                <a:spcPct val="120000"/>
              </a:lnSpc>
            </a:pPr>
            <a:r>
              <a:rPr lang="en-US" sz="3200" dirty="0">
                <a:solidFill>
                  <a:schemeClr val="tx1"/>
                </a:solidFill>
                <a:latin typeface="Arial" panose="020B0604020202020204" pitchFamily="34" charset="0"/>
                <a:cs typeface="Arial" panose="020B0604020202020204" pitchFamily="34" charset="0"/>
              </a:rPr>
              <a:t>Both</a:t>
            </a:r>
            <a:r>
              <a:rPr lang="en-US" sz="3200" b="0" i="0" dirty="0">
                <a:solidFill>
                  <a:schemeClr val="tx1"/>
                </a:solidFill>
                <a:effectLst/>
                <a:latin typeface="Arial" panose="020B0604020202020204" pitchFamily="34" charset="0"/>
                <a:cs typeface="Arial" panose="020B0604020202020204" pitchFamily="34" charset="0"/>
              </a:rPr>
              <a:t> administrations establish the policy directions and standards for the statewide system including C</a:t>
            </a:r>
            <a:r>
              <a:rPr lang="en-US" sz="3200" dirty="0"/>
              <a:t>ommunity </a:t>
            </a:r>
            <a:r>
              <a:rPr lang="en-US" sz="3200" b="0" i="0" dirty="0">
                <a:solidFill>
                  <a:schemeClr val="tx1"/>
                </a:solidFill>
                <a:effectLst/>
                <a:latin typeface="Arial" panose="020B0604020202020204" pitchFamily="34" charset="0"/>
                <a:cs typeface="Arial" panose="020B0604020202020204" pitchFamily="34" charset="0"/>
              </a:rPr>
              <a:t>Mental Health Services Program (CMHSP) services to children and adults, substance </a:t>
            </a:r>
            <a:r>
              <a:rPr lang="en-US" sz="3200" dirty="0"/>
              <a:t>a</a:t>
            </a:r>
            <a:r>
              <a:rPr lang="en-US" sz="3200" b="0" i="0" dirty="0">
                <a:solidFill>
                  <a:schemeClr val="tx1"/>
                </a:solidFill>
                <a:effectLst/>
                <a:latin typeface="Arial" panose="020B0604020202020204" pitchFamily="34" charset="0"/>
                <a:cs typeface="Arial" panose="020B0604020202020204" pitchFamily="34" charset="0"/>
              </a:rPr>
              <a:t>buse prevention and treatment, Autism Services to Children and families, problem gambling addictions services and State Hospital Centers.</a:t>
            </a:r>
          </a:p>
          <a:p>
            <a:endParaRPr lang="en-US" dirty="0"/>
          </a:p>
        </p:txBody>
      </p:sp>
      <p:pic>
        <p:nvPicPr>
          <p:cNvPr id="4" name="Audio 13">
            <a:extLst>
              <a:ext uri="{FF2B5EF4-FFF2-40B4-BE49-F238E27FC236}">
                <a16:creationId xmlns:a16="http://schemas.microsoft.com/office/drawing/2014/main" id="{81CE4595-FE23-AD2F-7CA8-32772D7132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4462" y="6176963"/>
            <a:ext cx="681036" cy="681036"/>
          </a:xfrm>
          <a:prstGeom prst="rect">
            <a:avLst/>
          </a:prstGeom>
        </p:spPr>
      </p:pic>
    </p:spTree>
    <p:extLst>
      <p:ext uri="{BB962C8B-B14F-4D97-AF65-F5344CB8AC3E}">
        <p14:creationId xmlns:p14="http://schemas.microsoft.com/office/powerpoint/2010/main" val="345171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3249-832B-A752-8309-ABD3BBEFD752}"/>
              </a:ext>
            </a:extLst>
          </p:cNvPr>
          <p:cNvSpPr>
            <a:spLocks noGrp="1"/>
          </p:cNvSpPr>
          <p:nvPr>
            <p:ph type="title"/>
          </p:nvPr>
        </p:nvSpPr>
        <p:spPr>
          <a:xfrm>
            <a:off x="1" y="1"/>
            <a:ext cx="10283482" cy="1325564"/>
          </a:xfrm>
        </p:spPr>
        <p:txBody>
          <a:bodyPr>
            <a:normAutofit/>
          </a:bodyPr>
          <a:lstStyle/>
          <a:p>
            <a:r>
              <a:rPr lang="en-US" sz="4000" b="1" dirty="0"/>
              <a:t>State Plan Services: Behavioral Health</a:t>
            </a:r>
          </a:p>
        </p:txBody>
      </p:sp>
      <p:sp>
        <p:nvSpPr>
          <p:cNvPr id="3" name="Content Placeholder 2">
            <a:extLst>
              <a:ext uri="{FF2B5EF4-FFF2-40B4-BE49-F238E27FC236}">
                <a16:creationId xmlns:a16="http://schemas.microsoft.com/office/drawing/2014/main" id="{BA2B975C-F95D-0EB5-1805-6BE586E3B8D4}"/>
              </a:ext>
            </a:extLst>
          </p:cNvPr>
          <p:cNvSpPr>
            <a:spLocks noGrp="1"/>
          </p:cNvSpPr>
          <p:nvPr>
            <p:ph idx="1"/>
          </p:nvPr>
        </p:nvSpPr>
        <p:spPr>
          <a:xfrm>
            <a:off x="337930" y="1114551"/>
            <a:ext cx="11638365" cy="5335946"/>
          </a:xfrm>
        </p:spPr>
        <p:txBody>
          <a:bodyPr>
            <a:normAutofit fontScale="70000" lnSpcReduction="20000"/>
          </a:bodyPr>
          <a:lstStyle/>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Provides services through 10 PIHPs.</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Must have a qualifying (severe and persistent) diagnosis:</a:t>
            </a:r>
          </a:p>
          <a:p>
            <a:pPr lvl="1"/>
            <a:r>
              <a:rPr lang="en-US" sz="2800" dirty="0">
                <a:solidFill>
                  <a:schemeClr val="tx1"/>
                </a:solidFill>
                <a:latin typeface="Arial" panose="020B0604020202020204" pitchFamily="34" charset="0"/>
                <a:cs typeface="Arial" panose="020B0604020202020204" pitchFamily="34" charset="0"/>
              </a:rPr>
              <a:t>Serious mental </a:t>
            </a:r>
            <a:r>
              <a:rPr lang="en-US" sz="2800" dirty="0"/>
              <a:t>i</a:t>
            </a:r>
            <a:r>
              <a:rPr lang="en-US" sz="2800" dirty="0">
                <a:solidFill>
                  <a:schemeClr val="tx1"/>
                </a:solidFill>
                <a:latin typeface="Arial" panose="020B0604020202020204" pitchFamily="34" charset="0"/>
                <a:cs typeface="Arial" panose="020B0604020202020204" pitchFamily="34" charset="0"/>
              </a:rPr>
              <a:t>llness.</a:t>
            </a:r>
          </a:p>
          <a:p>
            <a:pPr lvl="1"/>
            <a:r>
              <a:rPr lang="en-US" sz="2800" dirty="0">
                <a:solidFill>
                  <a:schemeClr val="tx1"/>
                </a:solidFill>
                <a:latin typeface="Arial" panose="020B0604020202020204" pitchFamily="34" charset="0"/>
                <a:cs typeface="Arial" panose="020B0604020202020204" pitchFamily="34" charset="0"/>
              </a:rPr>
              <a:t>Intellectual or developmental </a:t>
            </a:r>
            <a:r>
              <a:rPr lang="en-US" sz="2800" dirty="0"/>
              <a:t>d</a:t>
            </a:r>
            <a:r>
              <a:rPr lang="en-US" sz="2800" dirty="0">
                <a:solidFill>
                  <a:schemeClr val="tx1"/>
                </a:solidFill>
                <a:latin typeface="Arial" panose="020B0604020202020204" pitchFamily="34" charset="0"/>
                <a:cs typeface="Arial" panose="020B0604020202020204" pitchFamily="34" charset="0"/>
              </a:rPr>
              <a:t>isability.</a:t>
            </a:r>
          </a:p>
          <a:p>
            <a:pPr lvl="1"/>
            <a:r>
              <a:rPr lang="en-US" sz="2800" dirty="0">
                <a:solidFill>
                  <a:schemeClr val="tx1"/>
                </a:solidFill>
                <a:latin typeface="Arial" panose="020B0604020202020204" pitchFamily="34" charset="0"/>
                <a:cs typeface="Arial" panose="020B0604020202020204" pitchFamily="34" charset="0"/>
              </a:rPr>
              <a:t>Substance use </a:t>
            </a:r>
            <a:r>
              <a:rPr lang="en-US" sz="2800" dirty="0"/>
              <a:t>d</a:t>
            </a:r>
            <a:r>
              <a:rPr lang="en-US" sz="2800" dirty="0">
                <a:solidFill>
                  <a:schemeClr val="tx1"/>
                </a:solidFill>
                <a:latin typeface="Arial" panose="020B0604020202020204" pitchFamily="34" charset="0"/>
                <a:cs typeface="Arial" panose="020B0604020202020204" pitchFamily="34" charset="0"/>
              </a:rPr>
              <a:t>isorder.</a:t>
            </a:r>
          </a:p>
          <a:p>
            <a:pPr lvl="1"/>
            <a:endParaRPr lang="en-US" sz="2800"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Covers full array of services for adults and children who qualify.</a:t>
            </a:r>
          </a:p>
          <a:p>
            <a:pPr marL="0" indent="0">
              <a:buNone/>
            </a:pPr>
            <a:endParaRPr lang="en-US" dirty="0">
              <a:solidFill>
                <a:schemeClr val="tx1"/>
              </a:solidFill>
              <a:latin typeface="Arial" panose="020B0604020202020204" pitchFamily="34" charset="0"/>
              <a:cs typeface="Arial" panose="020B0604020202020204" pitchFamily="34" charset="0"/>
            </a:endParaRPr>
          </a:p>
          <a:p>
            <a:r>
              <a:rPr lang="en-US" dirty="0"/>
              <a:t>If the services are not duplicative, m</a:t>
            </a:r>
            <a:r>
              <a:rPr lang="en-US" dirty="0">
                <a:solidFill>
                  <a:schemeClr val="tx1"/>
                </a:solidFill>
                <a:latin typeface="Arial" panose="020B0604020202020204" pitchFamily="34" charset="0"/>
                <a:cs typeface="Arial" panose="020B0604020202020204" pitchFamily="34" charset="0"/>
              </a:rPr>
              <a:t>ay have some behavioral health services and other long-term </a:t>
            </a:r>
            <a:r>
              <a:rPr lang="en-US" dirty="0"/>
              <a:t>s</a:t>
            </a:r>
            <a:r>
              <a:rPr lang="en-US" dirty="0">
                <a:solidFill>
                  <a:schemeClr val="tx1"/>
                </a:solidFill>
                <a:latin typeface="Arial" panose="020B0604020202020204" pitchFamily="34" charset="0"/>
                <a:cs typeface="Arial" panose="020B0604020202020204" pitchFamily="34" charset="0"/>
              </a:rPr>
              <a:t>ervices and supports (LTSS) programs at same time.</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Requires coordination.</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Some settings providing State plan services are subject to HCBS rules.</a:t>
            </a:r>
          </a:p>
          <a:p>
            <a:pPr marL="0" indent="0">
              <a:buNone/>
            </a:pPr>
            <a:endParaRPr lang="en-US" dirty="0"/>
          </a:p>
        </p:txBody>
      </p:sp>
      <p:pic>
        <p:nvPicPr>
          <p:cNvPr id="4" name="Audio 9">
            <a:extLst>
              <a:ext uri="{FF2B5EF4-FFF2-40B4-BE49-F238E27FC236}">
                <a16:creationId xmlns:a16="http://schemas.microsoft.com/office/drawing/2014/main" id="{D864D2A5-044E-B744-D393-3212491E8E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149975"/>
            <a:ext cx="812800" cy="812800"/>
          </a:xfrm>
          <a:prstGeom prst="rect">
            <a:avLst/>
          </a:prstGeom>
        </p:spPr>
      </p:pic>
    </p:spTree>
    <p:extLst>
      <p:ext uri="{BB962C8B-B14F-4D97-AF65-F5344CB8AC3E}">
        <p14:creationId xmlns:p14="http://schemas.microsoft.com/office/powerpoint/2010/main" val="145627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8E7F-0325-2DA4-39D8-71CDF272E9C1}"/>
              </a:ext>
            </a:extLst>
          </p:cNvPr>
          <p:cNvSpPr>
            <a:spLocks noGrp="1"/>
          </p:cNvSpPr>
          <p:nvPr>
            <p:ph type="title"/>
          </p:nvPr>
        </p:nvSpPr>
        <p:spPr>
          <a:xfrm>
            <a:off x="112644" y="18254"/>
            <a:ext cx="9037938" cy="1325564"/>
          </a:xfrm>
        </p:spPr>
        <p:txBody>
          <a:bodyPr>
            <a:normAutofit/>
          </a:bodyPr>
          <a:lstStyle/>
          <a:p>
            <a:r>
              <a:rPr lang="en-US" sz="4000" b="1" dirty="0"/>
              <a:t>HSW</a:t>
            </a:r>
          </a:p>
        </p:txBody>
      </p:sp>
      <p:sp>
        <p:nvSpPr>
          <p:cNvPr id="3" name="Content Placeholder 2">
            <a:extLst>
              <a:ext uri="{FF2B5EF4-FFF2-40B4-BE49-F238E27FC236}">
                <a16:creationId xmlns:a16="http://schemas.microsoft.com/office/drawing/2014/main" id="{7985D50A-814E-5622-719E-6C6232F96EF0}"/>
              </a:ext>
            </a:extLst>
          </p:cNvPr>
          <p:cNvSpPr>
            <a:spLocks noGrp="1"/>
          </p:cNvSpPr>
          <p:nvPr>
            <p:ph idx="1"/>
          </p:nvPr>
        </p:nvSpPr>
        <p:spPr>
          <a:xfrm>
            <a:off x="323557" y="1505244"/>
            <a:ext cx="11549575" cy="4671720"/>
          </a:xfrm>
        </p:spPr>
        <p:txBody>
          <a:bodyPr/>
          <a:lstStyle/>
          <a:p>
            <a:r>
              <a:rPr lang="en-US" sz="2200" dirty="0">
                <a:solidFill>
                  <a:schemeClr val="tx1"/>
                </a:solidFill>
                <a:latin typeface="Arial" panose="020B0604020202020204" pitchFamily="34" charset="0"/>
                <a:cs typeface="Arial" panose="020B0604020202020204" pitchFamily="34" charset="0"/>
              </a:rPr>
              <a:t>Administered through the PIHPs.</a:t>
            </a:r>
          </a:p>
          <a:p>
            <a:r>
              <a:rPr lang="en-US" sz="2200" dirty="0">
                <a:solidFill>
                  <a:schemeClr val="tx1"/>
                </a:solidFill>
                <a:latin typeface="Arial" panose="020B0604020202020204" pitchFamily="34" charset="0"/>
                <a:cs typeface="Arial" panose="020B0604020202020204" pitchFamily="34" charset="0"/>
              </a:rPr>
              <a:t>No age limit-serves children and adults.</a:t>
            </a:r>
          </a:p>
          <a:p>
            <a:r>
              <a:rPr lang="en-US" sz="2200" dirty="0">
                <a:solidFill>
                  <a:schemeClr val="tx1"/>
                </a:solidFill>
                <a:latin typeface="Arial" panose="020B0604020202020204" pitchFamily="34" charset="0"/>
                <a:cs typeface="Arial" panose="020B0604020202020204" pitchFamily="34" charset="0"/>
              </a:rPr>
              <a:t>Eligibility Criteria:</a:t>
            </a:r>
          </a:p>
          <a:p>
            <a:pPr lvl="1"/>
            <a:r>
              <a:rPr lang="en-US" sz="2200" dirty="0">
                <a:solidFill>
                  <a:schemeClr val="tx1"/>
                </a:solidFill>
                <a:latin typeface="Arial" panose="020B0604020202020204" pitchFamily="34" charset="0"/>
                <a:cs typeface="Arial" panose="020B0604020202020204" pitchFamily="34" charset="0"/>
              </a:rPr>
              <a:t>Has a developmental disability (as defined by Michigan law).</a:t>
            </a:r>
          </a:p>
          <a:p>
            <a:pPr lvl="1"/>
            <a:r>
              <a:rPr lang="en-US" sz="2200" dirty="0">
                <a:solidFill>
                  <a:schemeClr val="tx1"/>
                </a:solidFill>
                <a:latin typeface="Arial" panose="020B0604020202020204" pitchFamily="34" charset="0"/>
                <a:cs typeface="Arial" panose="020B0604020202020204" pitchFamily="34" charset="0"/>
              </a:rPr>
              <a:t>Is Medicaid-eligible.</a:t>
            </a:r>
          </a:p>
          <a:p>
            <a:pPr lvl="1"/>
            <a:r>
              <a:rPr lang="en-US" sz="2200" dirty="0">
                <a:solidFill>
                  <a:schemeClr val="tx1"/>
                </a:solidFill>
                <a:latin typeface="Arial" panose="020B0604020202020204" pitchFamily="34" charset="0"/>
                <a:cs typeface="Arial" panose="020B0604020202020204" pitchFamily="34" charset="0"/>
              </a:rPr>
              <a:t>Is residing in a community setting</a:t>
            </a:r>
            <a:r>
              <a:rPr lang="en-US" sz="2200" dirty="0"/>
              <a:t>.</a:t>
            </a:r>
            <a:r>
              <a:rPr lang="en-US" sz="2200" dirty="0">
                <a:solidFill>
                  <a:schemeClr val="tx1"/>
                </a:solidFill>
                <a:latin typeface="Arial" panose="020B0604020202020204" pitchFamily="34" charset="0"/>
                <a:cs typeface="Arial" panose="020B0604020202020204" pitchFamily="34" charset="0"/>
              </a:rPr>
              <a:t> </a:t>
            </a:r>
          </a:p>
          <a:p>
            <a:pPr lvl="1"/>
            <a:r>
              <a:rPr lang="en-US" sz="2200" dirty="0">
                <a:solidFill>
                  <a:schemeClr val="tx1"/>
                </a:solidFill>
                <a:latin typeface="Arial" panose="020B0604020202020204" pitchFamily="34" charset="0"/>
                <a:cs typeface="Arial" panose="020B0604020202020204" pitchFamily="34" charset="0"/>
              </a:rPr>
              <a:t>If not for HSW services, would require immediate </a:t>
            </a:r>
            <a:r>
              <a:rPr lang="en-US" sz="2200" dirty="0"/>
              <a:t>c</a:t>
            </a:r>
            <a:r>
              <a:rPr lang="en-US" sz="2200" dirty="0">
                <a:solidFill>
                  <a:schemeClr val="tx1"/>
                </a:solidFill>
                <a:latin typeface="Arial" panose="020B0604020202020204" pitchFamily="34" charset="0"/>
                <a:cs typeface="Arial" panose="020B0604020202020204" pitchFamily="34" charset="0"/>
              </a:rPr>
              <a:t>are </a:t>
            </a:r>
            <a:r>
              <a:rPr lang="en-US" sz="2200" dirty="0"/>
              <a:t>f</a:t>
            </a:r>
            <a:r>
              <a:rPr lang="en-US" sz="2200" dirty="0">
                <a:solidFill>
                  <a:schemeClr val="tx1"/>
                </a:solidFill>
                <a:latin typeface="Arial" panose="020B0604020202020204" pitchFamily="34" charset="0"/>
                <a:cs typeface="Arial" panose="020B0604020202020204" pitchFamily="34" charset="0"/>
              </a:rPr>
              <a:t>acility for individuals with intellectual </a:t>
            </a:r>
            <a:r>
              <a:rPr lang="en-US" sz="2200" dirty="0"/>
              <a:t>d</a:t>
            </a:r>
            <a:r>
              <a:rPr lang="en-US" sz="2200" dirty="0">
                <a:solidFill>
                  <a:schemeClr val="tx1"/>
                </a:solidFill>
                <a:latin typeface="Arial" panose="020B0604020202020204" pitchFamily="34" charset="0"/>
                <a:cs typeface="Arial" panose="020B0604020202020204" pitchFamily="34" charset="0"/>
              </a:rPr>
              <a:t>isabilities (ICF/IID) level of care</a:t>
            </a:r>
            <a:r>
              <a:rPr lang="en-US" sz="2200" dirty="0"/>
              <a:t>.</a:t>
            </a:r>
            <a:endParaRPr lang="en-US" sz="2200" dirty="0">
              <a:solidFill>
                <a:schemeClr val="tx1"/>
              </a:solidFill>
              <a:latin typeface="Arial" panose="020B0604020202020204" pitchFamily="34" charset="0"/>
              <a:cs typeface="Arial" panose="020B0604020202020204" pitchFamily="34" charset="0"/>
            </a:endParaRPr>
          </a:p>
          <a:p>
            <a:pPr lvl="1"/>
            <a:r>
              <a:rPr lang="en-US" sz="2200" dirty="0">
                <a:solidFill>
                  <a:schemeClr val="tx1"/>
                </a:solidFill>
                <a:latin typeface="Arial" panose="020B0604020202020204" pitchFamily="34" charset="0"/>
                <a:cs typeface="Arial" panose="020B0604020202020204" pitchFamily="34" charset="0"/>
              </a:rPr>
              <a:t>Chooses to participate in the HSW in lieu of ICF/IID services.</a:t>
            </a:r>
          </a:p>
          <a:p>
            <a:endParaRPr lang="en-US" dirty="0"/>
          </a:p>
        </p:txBody>
      </p:sp>
      <p:pic>
        <p:nvPicPr>
          <p:cNvPr id="4" name="Audio 17">
            <a:extLst>
              <a:ext uri="{FF2B5EF4-FFF2-40B4-BE49-F238E27FC236}">
                <a16:creationId xmlns:a16="http://schemas.microsoft.com/office/drawing/2014/main" id="{B6930572-CFD1-E620-8F89-191AC8AA5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44" y="6026946"/>
            <a:ext cx="812800" cy="812800"/>
          </a:xfrm>
          <a:prstGeom prst="rect">
            <a:avLst/>
          </a:prstGeom>
        </p:spPr>
      </p:pic>
    </p:spTree>
    <p:extLst>
      <p:ext uri="{BB962C8B-B14F-4D97-AF65-F5344CB8AC3E}">
        <p14:creationId xmlns:p14="http://schemas.microsoft.com/office/powerpoint/2010/main" val="41075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7CE1-D750-426C-5EB9-76FF29966EAE}"/>
              </a:ext>
            </a:extLst>
          </p:cNvPr>
          <p:cNvSpPr>
            <a:spLocks noGrp="1"/>
          </p:cNvSpPr>
          <p:nvPr>
            <p:ph type="title"/>
          </p:nvPr>
        </p:nvSpPr>
        <p:spPr>
          <a:xfrm>
            <a:off x="101600" y="0"/>
            <a:ext cx="9273962" cy="1325564"/>
          </a:xfrm>
        </p:spPr>
        <p:txBody>
          <a:bodyPr>
            <a:normAutofit/>
          </a:bodyPr>
          <a:lstStyle/>
          <a:p>
            <a:r>
              <a:rPr lang="en-US" sz="4000" b="1" dirty="0"/>
              <a:t>HSW: Covered Services</a:t>
            </a:r>
          </a:p>
        </p:txBody>
      </p:sp>
      <p:sp>
        <p:nvSpPr>
          <p:cNvPr id="3" name="Content Placeholder 2">
            <a:extLst>
              <a:ext uri="{FF2B5EF4-FFF2-40B4-BE49-F238E27FC236}">
                <a16:creationId xmlns:a16="http://schemas.microsoft.com/office/drawing/2014/main" id="{8F5BC448-A449-D41A-96A7-D6F462E39804}"/>
              </a:ext>
            </a:extLst>
          </p:cNvPr>
          <p:cNvSpPr>
            <a:spLocks noGrp="1"/>
          </p:cNvSpPr>
          <p:nvPr>
            <p:ph idx="1"/>
          </p:nvPr>
        </p:nvSpPr>
        <p:spPr>
          <a:xfrm>
            <a:off x="337624" y="2067950"/>
            <a:ext cx="5500469" cy="3601329"/>
          </a:xfrm>
        </p:spPr>
        <p:txBody>
          <a:bodyPr/>
          <a:lstStyle/>
          <a:p>
            <a:pPr>
              <a:spcBef>
                <a:spcPts val="0"/>
              </a:spcBef>
            </a:pPr>
            <a:r>
              <a:rPr lang="en-US" sz="2400" dirty="0">
                <a:solidFill>
                  <a:schemeClr val="tx1"/>
                </a:solidFill>
                <a:latin typeface="Arial"/>
                <a:ea typeface="Calibri" panose="020F0502020204030204" pitchFamily="34" charset="0"/>
                <a:cs typeface="Arial"/>
              </a:rPr>
              <a:t>CLS.</a:t>
            </a:r>
          </a:p>
          <a:p>
            <a:pPr>
              <a:spcBef>
                <a:spcPts val="0"/>
              </a:spcBef>
            </a:pPr>
            <a:r>
              <a:rPr lang="en-US" sz="2400" dirty="0">
                <a:solidFill>
                  <a:schemeClr val="tx1"/>
                </a:solidFill>
                <a:latin typeface="Arial"/>
                <a:ea typeface="Calibri" panose="020F0502020204030204" pitchFamily="34" charset="0"/>
                <a:cs typeface="Arial"/>
              </a:rPr>
              <a:t>Enhanced Medical Equipment and Supplies.</a:t>
            </a:r>
          </a:p>
          <a:p>
            <a:pPr>
              <a:spcBef>
                <a:spcPts val="0"/>
              </a:spcBef>
            </a:pPr>
            <a:r>
              <a:rPr lang="en-US" sz="2400" dirty="0">
                <a:solidFill>
                  <a:schemeClr val="tx1"/>
                </a:solidFill>
                <a:latin typeface="Arial"/>
                <a:ea typeface="Calibri" panose="020F0502020204030204" pitchFamily="34" charset="0"/>
                <a:cs typeface="Arial"/>
              </a:rPr>
              <a:t>Enhanced Pharmacy.</a:t>
            </a:r>
          </a:p>
          <a:p>
            <a:pPr>
              <a:spcBef>
                <a:spcPts val="0"/>
              </a:spcBef>
            </a:pPr>
            <a:r>
              <a:rPr lang="en-US" sz="2400" dirty="0">
                <a:solidFill>
                  <a:schemeClr val="tx1"/>
                </a:solidFill>
                <a:latin typeface="Arial"/>
                <a:ea typeface="Calibri" panose="020F0502020204030204" pitchFamily="34" charset="0"/>
                <a:cs typeface="Arial"/>
              </a:rPr>
              <a:t>Environmental Modifications.</a:t>
            </a:r>
          </a:p>
          <a:p>
            <a:pPr>
              <a:spcBef>
                <a:spcPts val="0"/>
              </a:spcBef>
            </a:pPr>
            <a:r>
              <a:rPr lang="en-US" sz="2400" dirty="0">
                <a:solidFill>
                  <a:schemeClr val="tx1"/>
                </a:solidFill>
                <a:latin typeface="Arial"/>
                <a:ea typeface="Calibri" panose="020F0502020204030204" pitchFamily="34" charset="0"/>
                <a:cs typeface="Arial"/>
              </a:rPr>
              <a:t>Family Support and Training.</a:t>
            </a:r>
          </a:p>
          <a:p>
            <a:pPr>
              <a:spcBef>
                <a:spcPts val="0"/>
              </a:spcBef>
            </a:pPr>
            <a:r>
              <a:rPr lang="en-US" sz="2400" dirty="0">
                <a:solidFill>
                  <a:schemeClr val="tx1"/>
                </a:solidFill>
                <a:latin typeface="Arial"/>
                <a:ea typeface="Calibri" panose="020F0502020204030204" pitchFamily="34" charset="0"/>
                <a:cs typeface="Arial"/>
              </a:rPr>
              <a:t>Goods and Services.</a:t>
            </a:r>
          </a:p>
          <a:p>
            <a:pPr>
              <a:spcBef>
                <a:spcPts val="0"/>
              </a:spcBef>
            </a:pPr>
            <a:r>
              <a:rPr lang="en-US" sz="2400" dirty="0">
                <a:solidFill>
                  <a:schemeClr val="tx1"/>
                </a:solidFill>
                <a:latin typeface="Arial"/>
                <a:ea typeface="Calibri" panose="020F0502020204030204" pitchFamily="34" charset="0"/>
                <a:cs typeface="Arial"/>
              </a:rPr>
              <a:t>Out-of-Home Non-Vocational Habilitation.</a:t>
            </a:r>
          </a:p>
          <a:p>
            <a:pPr marL="0" indent="0">
              <a:buNone/>
            </a:pPr>
            <a:endParaRPr lang="en-US" dirty="0"/>
          </a:p>
        </p:txBody>
      </p:sp>
      <p:sp>
        <p:nvSpPr>
          <p:cNvPr id="5" name="Content Placeholder 2">
            <a:extLst>
              <a:ext uri="{FF2B5EF4-FFF2-40B4-BE49-F238E27FC236}">
                <a16:creationId xmlns:a16="http://schemas.microsoft.com/office/drawing/2014/main" id="{5764F77F-318C-722B-6B58-38C64B996F0D}"/>
              </a:ext>
            </a:extLst>
          </p:cNvPr>
          <p:cNvSpPr txBox="1">
            <a:spLocks/>
          </p:cNvSpPr>
          <p:nvPr/>
        </p:nvSpPr>
        <p:spPr>
          <a:xfrm>
            <a:off x="6096000" y="2067949"/>
            <a:ext cx="5500469" cy="3601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D4E"/>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4E"/>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4E"/>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4E"/>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4E"/>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Font typeface="Wingdings" pitchFamily="2" charset="2"/>
              <a:buChar char="§"/>
            </a:pPr>
            <a:r>
              <a:rPr lang="en-US" sz="2400" dirty="0">
                <a:latin typeface="Arial"/>
                <a:ea typeface="Calibri" panose="020F0502020204030204" pitchFamily="34" charset="0"/>
                <a:cs typeface="Arial"/>
              </a:rPr>
              <a:t>Personal emergency response System (PERS).</a:t>
            </a:r>
          </a:p>
          <a:p>
            <a:pPr marL="285750" indent="-285750">
              <a:spcBef>
                <a:spcPts val="0"/>
              </a:spcBef>
              <a:buFont typeface="Wingdings" pitchFamily="2" charset="2"/>
              <a:buChar char="§"/>
            </a:pPr>
            <a:r>
              <a:rPr lang="en-US" sz="2400" dirty="0">
                <a:latin typeface="Arial"/>
                <a:ea typeface="Calibri" panose="020F0502020204030204" pitchFamily="34" charset="0"/>
                <a:cs typeface="Arial"/>
              </a:rPr>
              <a:t>Private duty nursing.</a:t>
            </a:r>
          </a:p>
          <a:p>
            <a:pPr marL="285750" indent="-285750">
              <a:spcBef>
                <a:spcPts val="0"/>
              </a:spcBef>
              <a:buFont typeface="Wingdings" pitchFamily="2" charset="2"/>
              <a:buChar char="§"/>
            </a:pPr>
            <a:r>
              <a:rPr lang="en-US" sz="2400" dirty="0">
                <a:latin typeface="Arial"/>
                <a:ea typeface="Calibri" panose="020F0502020204030204" pitchFamily="34" charset="0"/>
                <a:cs typeface="Arial"/>
              </a:rPr>
              <a:t>Respite.</a:t>
            </a:r>
          </a:p>
          <a:p>
            <a:pPr marL="285750" indent="-285750">
              <a:spcBef>
                <a:spcPts val="0"/>
              </a:spcBef>
              <a:buFont typeface="Wingdings" pitchFamily="2" charset="2"/>
              <a:buChar char="§"/>
            </a:pPr>
            <a:r>
              <a:rPr lang="en-US" sz="2400" dirty="0">
                <a:latin typeface="Arial"/>
                <a:ea typeface="Calibri" panose="020F0502020204030204" pitchFamily="34" charset="0"/>
                <a:cs typeface="Arial"/>
              </a:rPr>
              <a:t>Supported/integrated employment.</a:t>
            </a:r>
          </a:p>
          <a:p>
            <a:pPr marL="285750" indent="-285750">
              <a:spcBef>
                <a:spcPts val="0"/>
              </a:spcBef>
              <a:buFont typeface="Wingdings" pitchFamily="2" charset="2"/>
              <a:buChar char="§"/>
            </a:pPr>
            <a:r>
              <a:rPr lang="en-US" sz="2400" dirty="0">
                <a:latin typeface="Arial"/>
                <a:ea typeface="Calibri" panose="020F0502020204030204" pitchFamily="34" charset="0"/>
                <a:cs typeface="Arial"/>
              </a:rPr>
              <a:t>Fiscal intermediary.</a:t>
            </a:r>
            <a:endParaRPr lang="en-US" sz="2400" dirty="0">
              <a:ea typeface="Calibri" panose="020F0502020204030204" pitchFamily="34" charset="0"/>
              <a:cs typeface="Arial"/>
            </a:endParaRPr>
          </a:p>
          <a:p>
            <a:pPr marL="285750" indent="-285750">
              <a:spcBef>
                <a:spcPts val="0"/>
              </a:spcBef>
              <a:buFont typeface="Wingdings" pitchFamily="2" charset="2"/>
              <a:buChar char="§"/>
            </a:pPr>
            <a:r>
              <a:rPr lang="en-US" sz="2400" dirty="0">
                <a:latin typeface="Arial"/>
                <a:ea typeface="Calibri" panose="020F0502020204030204" pitchFamily="34" charset="0"/>
                <a:cs typeface="Arial"/>
              </a:rPr>
              <a:t>Non-family training.</a:t>
            </a:r>
          </a:p>
          <a:p>
            <a:pPr marL="285750" indent="-285750">
              <a:spcBef>
                <a:spcPts val="0"/>
              </a:spcBef>
              <a:buFont typeface="Wingdings" pitchFamily="2" charset="2"/>
              <a:buChar char="§"/>
            </a:pPr>
            <a:r>
              <a:rPr lang="en-US" sz="2400" dirty="0">
                <a:latin typeface="Arial"/>
                <a:ea typeface="Calibri" panose="020F0502020204030204" pitchFamily="34" charset="0"/>
                <a:cs typeface="Arial"/>
              </a:rPr>
              <a:t>Overnight health and safety.</a:t>
            </a:r>
            <a:endParaRPr lang="en-US" sz="2400" dirty="0">
              <a:ea typeface="Calibri" panose="020F0502020204030204" pitchFamily="34" charset="0"/>
            </a:endParaRPr>
          </a:p>
          <a:p>
            <a:pPr marL="0" indent="0">
              <a:buFont typeface="Arial" panose="020B0604020202020204" pitchFamily="34" charset="0"/>
              <a:buNone/>
            </a:pPr>
            <a:endParaRPr lang="en-US" dirty="0"/>
          </a:p>
        </p:txBody>
      </p:sp>
      <p:pic>
        <p:nvPicPr>
          <p:cNvPr id="6" name="Audio 5">
            <a:extLst>
              <a:ext uri="{FF2B5EF4-FFF2-40B4-BE49-F238E27FC236}">
                <a16:creationId xmlns:a16="http://schemas.microsoft.com/office/drawing/2014/main" id="{9F8F6001-D1BF-2F76-38B7-B07C4EC181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00" y="6005265"/>
            <a:ext cx="812800" cy="812800"/>
          </a:xfrm>
          <a:prstGeom prst="rect">
            <a:avLst/>
          </a:prstGeom>
        </p:spPr>
      </p:pic>
    </p:spTree>
    <p:extLst>
      <p:ext uri="{BB962C8B-B14F-4D97-AF65-F5344CB8AC3E}">
        <p14:creationId xmlns:p14="http://schemas.microsoft.com/office/powerpoint/2010/main" val="244548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DD84-80DD-143F-0DEE-ADC8CFED7ED5}"/>
              </a:ext>
            </a:extLst>
          </p:cNvPr>
          <p:cNvSpPr>
            <a:spLocks noGrp="1"/>
          </p:cNvSpPr>
          <p:nvPr>
            <p:ph type="title"/>
          </p:nvPr>
        </p:nvSpPr>
        <p:spPr>
          <a:xfrm>
            <a:off x="83976" y="152400"/>
            <a:ext cx="9126241" cy="1060580"/>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51EEE176-3A6C-D7E8-ECF8-05FFAA9F3C97}"/>
              </a:ext>
            </a:extLst>
          </p:cNvPr>
          <p:cNvSpPr>
            <a:spLocks noGrp="1"/>
          </p:cNvSpPr>
          <p:nvPr>
            <p:ph idx="1"/>
          </p:nvPr>
        </p:nvSpPr>
        <p:spPr>
          <a:xfrm>
            <a:off x="422031" y="1575582"/>
            <a:ext cx="11380763" cy="4642338"/>
          </a:xfrm>
        </p:spPr>
        <p:txBody>
          <a:bodyPr>
            <a:normAutofit fontScale="85000" lnSpcReduction="10000"/>
          </a:bodyPr>
          <a:lstStyle/>
          <a:p>
            <a:pPr marL="0" indent="0">
              <a:lnSpc>
                <a:spcPct val="140000"/>
              </a:lnSpc>
              <a:spcAft>
                <a:spcPts val="1800"/>
              </a:spcAft>
              <a:buNone/>
            </a:pPr>
            <a:r>
              <a:rPr lang="en-US" sz="2800" dirty="0">
                <a:solidFill>
                  <a:schemeClr val="tx1"/>
                </a:solidFill>
                <a:latin typeface="Arial" panose="020B0604020202020204" pitchFamily="34" charset="0"/>
                <a:cs typeface="Arial" panose="020B0604020202020204" pitchFamily="34" charset="0"/>
              </a:rPr>
              <a:t>Which of the following criteria must be met for an individual to be eligible for the HSW? (select all that apply)</a:t>
            </a:r>
          </a:p>
          <a:p>
            <a:pPr marL="0" indent="0">
              <a:lnSpc>
                <a:spcPct val="140000"/>
              </a:lnSpc>
              <a:spcAft>
                <a:spcPts val="1800"/>
              </a:spcAft>
              <a:buNone/>
            </a:pPr>
            <a:r>
              <a:rPr lang="en-US" sz="2800" dirty="0">
                <a:solidFill>
                  <a:srgbClr val="009D4E"/>
                </a:solidFill>
                <a:latin typeface="Arial" panose="020B0604020202020204" pitchFamily="34" charset="0"/>
                <a:cs typeface="Arial" panose="020B0604020202020204" pitchFamily="34" charset="0"/>
              </a:rPr>
              <a:t>A) </a:t>
            </a:r>
            <a:r>
              <a:rPr lang="en-US" sz="2800" dirty="0">
                <a:solidFill>
                  <a:schemeClr val="tx1"/>
                </a:solidFill>
                <a:latin typeface="Arial" panose="020B0604020202020204" pitchFamily="34" charset="0"/>
                <a:cs typeface="Arial" panose="020B0604020202020204" pitchFamily="34" charset="0"/>
              </a:rPr>
              <a:t>The individual must have a developmental disability as defined by Michigan law.</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B) </a:t>
            </a:r>
            <a:r>
              <a:rPr lang="en-US" sz="2800" dirty="0">
                <a:solidFill>
                  <a:schemeClr val="tx1"/>
                </a:solidFill>
                <a:latin typeface="Arial" panose="020B0604020202020204" pitchFamily="34" charset="0"/>
                <a:cs typeface="Arial" panose="020B0604020202020204" pitchFamily="34" charset="0"/>
              </a:rPr>
              <a:t>The individual must be under the age of 18.</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C) </a:t>
            </a:r>
            <a:r>
              <a:rPr lang="en-US" sz="2800" dirty="0">
                <a:solidFill>
                  <a:schemeClr val="tx1"/>
                </a:solidFill>
                <a:latin typeface="Arial" panose="020B0604020202020204" pitchFamily="34" charset="0"/>
                <a:cs typeface="Arial" panose="020B0604020202020204" pitchFamily="34" charset="0"/>
              </a:rPr>
              <a:t>The individual must be Medicaid-eligible.</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D) </a:t>
            </a:r>
            <a:r>
              <a:rPr lang="en-US" sz="2800" dirty="0">
                <a:solidFill>
                  <a:schemeClr val="tx1"/>
                </a:solidFill>
                <a:latin typeface="Arial" panose="020B0604020202020204" pitchFamily="34" charset="0"/>
                <a:cs typeface="Arial" panose="020B0604020202020204" pitchFamily="34" charset="0"/>
              </a:rPr>
              <a:t>The individual must reside in a community setting.</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E) </a:t>
            </a:r>
            <a:r>
              <a:rPr lang="en-US" sz="2800" dirty="0">
                <a:solidFill>
                  <a:schemeClr val="tx1"/>
                </a:solidFill>
                <a:latin typeface="Arial" panose="020B0604020202020204" pitchFamily="34" charset="0"/>
                <a:cs typeface="Arial" panose="020B0604020202020204" pitchFamily="34" charset="0"/>
              </a:rPr>
              <a:t>The individual would require ICF/IID level of care if not for HSW services.</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F) </a:t>
            </a:r>
            <a:r>
              <a:rPr lang="en-US" sz="2800" dirty="0">
                <a:solidFill>
                  <a:schemeClr val="tx1"/>
                </a:solidFill>
                <a:latin typeface="Arial" panose="020B0604020202020204" pitchFamily="34" charset="0"/>
                <a:cs typeface="Arial" panose="020B0604020202020204" pitchFamily="34" charset="0"/>
              </a:rPr>
              <a:t>The individual chooses to participate in the HSW instead of ICF/IID services.</a:t>
            </a:r>
          </a:p>
          <a:p>
            <a:endParaRPr lang="en-US" dirty="0"/>
          </a:p>
        </p:txBody>
      </p:sp>
      <p:pic>
        <p:nvPicPr>
          <p:cNvPr id="4" name="Audio 5">
            <a:extLst>
              <a:ext uri="{FF2B5EF4-FFF2-40B4-BE49-F238E27FC236}">
                <a16:creationId xmlns:a16="http://schemas.microsoft.com/office/drawing/2014/main" id="{18B6AB0F-8269-B529-CF49-35950A506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2279" y="6045200"/>
            <a:ext cx="812800" cy="812800"/>
          </a:xfrm>
          <a:prstGeom prst="rect">
            <a:avLst/>
          </a:prstGeom>
        </p:spPr>
      </p:pic>
    </p:spTree>
    <p:extLst>
      <p:ext uri="{BB962C8B-B14F-4D97-AF65-F5344CB8AC3E}">
        <p14:creationId xmlns:p14="http://schemas.microsoft.com/office/powerpoint/2010/main" val="36922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DD84-80DD-143F-0DEE-ADC8CFED7ED5}"/>
              </a:ext>
            </a:extLst>
          </p:cNvPr>
          <p:cNvSpPr>
            <a:spLocks noGrp="1"/>
          </p:cNvSpPr>
          <p:nvPr>
            <p:ph type="title"/>
          </p:nvPr>
        </p:nvSpPr>
        <p:spPr>
          <a:xfrm>
            <a:off x="102704" y="0"/>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51EEE176-3A6C-D7E8-ECF8-05FFAA9F3C97}"/>
              </a:ext>
            </a:extLst>
          </p:cNvPr>
          <p:cNvSpPr>
            <a:spLocks noGrp="1"/>
          </p:cNvSpPr>
          <p:nvPr>
            <p:ph idx="1"/>
          </p:nvPr>
        </p:nvSpPr>
        <p:spPr>
          <a:xfrm>
            <a:off x="422031" y="1575582"/>
            <a:ext cx="11380763" cy="4642338"/>
          </a:xfrm>
        </p:spPr>
        <p:txBody>
          <a:bodyPr>
            <a:normAutofit fontScale="77500" lnSpcReduction="20000"/>
          </a:bodyPr>
          <a:lstStyle/>
          <a:p>
            <a:pPr marL="0" indent="0">
              <a:lnSpc>
                <a:spcPct val="140000"/>
              </a:lnSpc>
              <a:spcAft>
                <a:spcPts val="1800"/>
              </a:spcAft>
              <a:buNone/>
            </a:pPr>
            <a:r>
              <a:rPr lang="en-US" sz="2800" dirty="0">
                <a:solidFill>
                  <a:schemeClr val="tx1"/>
                </a:solidFill>
                <a:latin typeface="Arial" panose="020B0604020202020204" pitchFamily="34" charset="0"/>
                <a:cs typeface="Arial" panose="020B0604020202020204" pitchFamily="34" charset="0"/>
              </a:rPr>
              <a:t>Which of the following criteria must be met for an individual to be eligible for the HSW? (Correct answers bolded below).</a:t>
            </a:r>
          </a:p>
          <a:p>
            <a:pPr marL="0" indent="0">
              <a:lnSpc>
                <a:spcPct val="140000"/>
              </a:lnSpc>
              <a:spcAft>
                <a:spcPts val="1800"/>
              </a:spcAft>
              <a:buNone/>
            </a:pPr>
            <a:r>
              <a:rPr lang="en-US" sz="2800" b="1" dirty="0">
                <a:solidFill>
                  <a:srgbClr val="009D4E"/>
                </a:solidFill>
                <a:latin typeface="Arial" panose="020B0604020202020204" pitchFamily="34" charset="0"/>
                <a:cs typeface="Arial" panose="020B0604020202020204" pitchFamily="34" charset="0"/>
              </a:rPr>
              <a:t>A) </a:t>
            </a:r>
            <a:r>
              <a:rPr lang="en-US" sz="2800" b="1" dirty="0">
                <a:solidFill>
                  <a:schemeClr val="tx1"/>
                </a:solidFill>
                <a:latin typeface="Arial" panose="020B0604020202020204" pitchFamily="34" charset="0"/>
                <a:cs typeface="Arial" panose="020B0604020202020204" pitchFamily="34" charset="0"/>
              </a:rPr>
              <a:t>The individual must have a developmental disability as defined by Michigan law.</a:t>
            </a:r>
            <a:br>
              <a:rPr lang="en-US" sz="2800" b="1"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B) </a:t>
            </a:r>
            <a:r>
              <a:rPr lang="en-US" sz="2800" dirty="0">
                <a:solidFill>
                  <a:schemeClr val="tx1"/>
                </a:solidFill>
                <a:latin typeface="Arial" panose="020B0604020202020204" pitchFamily="34" charset="0"/>
                <a:cs typeface="Arial" panose="020B0604020202020204" pitchFamily="34" charset="0"/>
              </a:rPr>
              <a:t>The individual must be under the age of 18.</a:t>
            </a:r>
            <a:br>
              <a:rPr lang="en-US" sz="2800" b="1" dirty="0">
                <a:solidFill>
                  <a:schemeClr val="tx1"/>
                </a:solidFill>
                <a:latin typeface="Arial" panose="020B0604020202020204" pitchFamily="34" charset="0"/>
                <a:cs typeface="Arial" panose="020B0604020202020204" pitchFamily="34" charset="0"/>
              </a:rPr>
            </a:br>
            <a:r>
              <a:rPr lang="en-US" sz="2800" b="1" dirty="0">
                <a:solidFill>
                  <a:srgbClr val="009D4E"/>
                </a:solidFill>
                <a:latin typeface="Arial" panose="020B0604020202020204" pitchFamily="34" charset="0"/>
                <a:cs typeface="Arial" panose="020B0604020202020204" pitchFamily="34" charset="0"/>
              </a:rPr>
              <a:t>C) </a:t>
            </a:r>
            <a:r>
              <a:rPr lang="en-US" sz="2800" b="1" dirty="0">
                <a:solidFill>
                  <a:schemeClr val="tx1"/>
                </a:solidFill>
                <a:latin typeface="Arial" panose="020B0604020202020204" pitchFamily="34" charset="0"/>
                <a:cs typeface="Arial" panose="020B0604020202020204" pitchFamily="34" charset="0"/>
              </a:rPr>
              <a:t>The individual must be Medicaid-eligible.</a:t>
            </a:r>
            <a:br>
              <a:rPr lang="en-US" sz="2800" b="1" dirty="0">
                <a:solidFill>
                  <a:schemeClr val="tx1"/>
                </a:solidFill>
                <a:latin typeface="Arial" panose="020B0604020202020204" pitchFamily="34" charset="0"/>
                <a:cs typeface="Arial" panose="020B0604020202020204" pitchFamily="34" charset="0"/>
              </a:rPr>
            </a:br>
            <a:r>
              <a:rPr lang="en-US" sz="2800" b="1" dirty="0">
                <a:solidFill>
                  <a:srgbClr val="009D4E"/>
                </a:solidFill>
                <a:latin typeface="Arial" panose="020B0604020202020204" pitchFamily="34" charset="0"/>
                <a:cs typeface="Arial" panose="020B0604020202020204" pitchFamily="34" charset="0"/>
              </a:rPr>
              <a:t>D) </a:t>
            </a:r>
            <a:r>
              <a:rPr lang="en-US" sz="2800" b="1" dirty="0">
                <a:solidFill>
                  <a:schemeClr val="tx1"/>
                </a:solidFill>
                <a:latin typeface="Arial" panose="020B0604020202020204" pitchFamily="34" charset="0"/>
                <a:cs typeface="Arial" panose="020B0604020202020204" pitchFamily="34" charset="0"/>
              </a:rPr>
              <a:t>The individual must reside in a community setting.</a:t>
            </a:r>
            <a:br>
              <a:rPr lang="en-US" sz="2800" b="1" dirty="0">
                <a:solidFill>
                  <a:schemeClr val="tx1"/>
                </a:solidFill>
                <a:latin typeface="Arial" panose="020B0604020202020204" pitchFamily="34" charset="0"/>
                <a:cs typeface="Arial" panose="020B0604020202020204" pitchFamily="34" charset="0"/>
              </a:rPr>
            </a:br>
            <a:r>
              <a:rPr lang="en-US" sz="2800" b="1" dirty="0">
                <a:solidFill>
                  <a:srgbClr val="009D4E"/>
                </a:solidFill>
                <a:latin typeface="Arial" panose="020B0604020202020204" pitchFamily="34" charset="0"/>
                <a:cs typeface="Arial" panose="020B0604020202020204" pitchFamily="34" charset="0"/>
              </a:rPr>
              <a:t>E) </a:t>
            </a:r>
            <a:r>
              <a:rPr lang="en-US" sz="2800" b="1" dirty="0">
                <a:solidFill>
                  <a:schemeClr val="tx1"/>
                </a:solidFill>
                <a:latin typeface="Arial" panose="020B0604020202020204" pitchFamily="34" charset="0"/>
                <a:cs typeface="Arial" panose="020B0604020202020204" pitchFamily="34" charset="0"/>
              </a:rPr>
              <a:t>The individual would require ICF/IID level of care if not for HSW services.</a:t>
            </a:r>
            <a:br>
              <a:rPr lang="en-US" sz="2800" b="1" dirty="0">
                <a:solidFill>
                  <a:schemeClr val="tx1"/>
                </a:solidFill>
                <a:latin typeface="Arial" panose="020B0604020202020204" pitchFamily="34" charset="0"/>
                <a:cs typeface="Arial" panose="020B0604020202020204" pitchFamily="34" charset="0"/>
              </a:rPr>
            </a:br>
            <a:r>
              <a:rPr lang="en-US" sz="2800" b="1" dirty="0">
                <a:solidFill>
                  <a:srgbClr val="009D4E"/>
                </a:solidFill>
                <a:latin typeface="Arial" panose="020B0604020202020204" pitchFamily="34" charset="0"/>
                <a:cs typeface="Arial" panose="020B0604020202020204" pitchFamily="34" charset="0"/>
              </a:rPr>
              <a:t>F) </a:t>
            </a:r>
            <a:r>
              <a:rPr lang="en-US" sz="2800" b="1" dirty="0">
                <a:solidFill>
                  <a:schemeClr val="tx1"/>
                </a:solidFill>
                <a:latin typeface="Arial" panose="020B0604020202020204" pitchFamily="34" charset="0"/>
                <a:cs typeface="Arial" panose="020B0604020202020204" pitchFamily="34" charset="0"/>
              </a:rPr>
              <a:t>The individual chooses to participate in the HSW instead of ICF/IID services.</a:t>
            </a:r>
          </a:p>
          <a:p>
            <a:endParaRPr lang="en-US" dirty="0"/>
          </a:p>
        </p:txBody>
      </p:sp>
      <p:pic>
        <p:nvPicPr>
          <p:cNvPr id="4" name="Audio 5">
            <a:extLst>
              <a:ext uri="{FF2B5EF4-FFF2-40B4-BE49-F238E27FC236}">
                <a16:creationId xmlns:a16="http://schemas.microsoft.com/office/drawing/2014/main" id="{18B6AB0F-8269-B529-CF49-35950A506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04" y="5978525"/>
            <a:ext cx="812800" cy="812800"/>
          </a:xfrm>
          <a:prstGeom prst="rect">
            <a:avLst/>
          </a:prstGeom>
        </p:spPr>
      </p:pic>
    </p:spTree>
    <p:extLst>
      <p:ext uri="{BB962C8B-B14F-4D97-AF65-F5344CB8AC3E}">
        <p14:creationId xmlns:p14="http://schemas.microsoft.com/office/powerpoint/2010/main" val="11848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1370-7EB5-E685-B0C3-BD6D00EF19E0}"/>
              </a:ext>
            </a:extLst>
          </p:cNvPr>
          <p:cNvSpPr>
            <a:spLocks noGrp="1"/>
          </p:cNvSpPr>
          <p:nvPr>
            <p:ph type="title"/>
          </p:nvPr>
        </p:nvSpPr>
        <p:spPr>
          <a:xfrm>
            <a:off x="152400" y="18255"/>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951A00FD-6DA0-BB90-572C-C0078398C197}"/>
              </a:ext>
            </a:extLst>
          </p:cNvPr>
          <p:cNvSpPr>
            <a:spLocks noGrp="1"/>
          </p:cNvSpPr>
          <p:nvPr>
            <p:ph idx="1"/>
          </p:nvPr>
        </p:nvSpPr>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The HSW is administered through the PIHPs in Michigan.</a:t>
            </a:r>
          </a:p>
          <a:p>
            <a:endParaRPr lang="en-US" dirty="0"/>
          </a:p>
        </p:txBody>
      </p:sp>
      <p:pic>
        <p:nvPicPr>
          <p:cNvPr id="4" name="Audio 5">
            <a:extLst>
              <a:ext uri="{FF2B5EF4-FFF2-40B4-BE49-F238E27FC236}">
                <a16:creationId xmlns:a16="http://schemas.microsoft.com/office/drawing/2014/main" id="{F9488A4A-9C04-5FC3-AA38-2E211809F7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 y="6026945"/>
            <a:ext cx="812800" cy="812800"/>
          </a:xfrm>
          <a:prstGeom prst="rect">
            <a:avLst/>
          </a:prstGeom>
        </p:spPr>
      </p:pic>
    </p:spTree>
    <p:extLst>
      <p:ext uri="{BB962C8B-B14F-4D97-AF65-F5344CB8AC3E}">
        <p14:creationId xmlns:p14="http://schemas.microsoft.com/office/powerpoint/2010/main" val="271061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98137-9A30-4753-9589-872081798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5DE75-1526-1101-A78E-F1AE61CA5EE1}"/>
              </a:ext>
            </a:extLst>
          </p:cNvPr>
          <p:cNvSpPr>
            <a:spLocks noGrp="1"/>
          </p:cNvSpPr>
          <p:nvPr>
            <p:ph type="title"/>
          </p:nvPr>
        </p:nvSpPr>
        <p:spPr>
          <a:xfrm>
            <a:off x="0" y="18255"/>
            <a:ext cx="9037938" cy="1325564"/>
          </a:xfrm>
        </p:spPr>
        <p:txBody>
          <a:bodyPr>
            <a:normAutofit/>
          </a:bodyPr>
          <a:lstStyle/>
          <a:p>
            <a:r>
              <a:rPr lang="en-US" sz="4000" b="1" dirty="0"/>
              <a:t>Learning Objectives</a:t>
            </a:r>
          </a:p>
        </p:txBody>
      </p:sp>
      <p:graphicFrame>
        <p:nvGraphicFramePr>
          <p:cNvPr id="7" name="Content Placeholder 6">
            <a:extLst>
              <a:ext uri="{FF2B5EF4-FFF2-40B4-BE49-F238E27FC236}">
                <a16:creationId xmlns:a16="http://schemas.microsoft.com/office/drawing/2014/main" id="{CEDF1790-C530-978E-F66D-7BD419645A9C}"/>
              </a:ext>
            </a:extLst>
          </p:cNvPr>
          <p:cNvGraphicFramePr>
            <a:graphicFrameLocks noGrp="1"/>
          </p:cNvGraphicFramePr>
          <p:nvPr>
            <p:ph idx="1"/>
            <p:extLst>
              <p:ext uri="{D42A27DB-BD31-4B8C-83A1-F6EECF244321}">
                <p14:modId xmlns:p14="http://schemas.microsoft.com/office/powerpoint/2010/main" val="2435337783"/>
              </p:ext>
            </p:extLst>
          </p:nvPr>
        </p:nvGraphicFramePr>
        <p:xfrm>
          <a:off x="464234" y="1519311"/>
          <a:ext cx="10930598" cy="4657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8">
            <a:extLst>
              <a:ext uri="{FF2B5EF4-FFF2-40B4-BE49-F238E27FC236}">
                <a16:creationId xmlns:a16="http://schemas.microsoft.com/office/drawing/2014/main" id="{CBD67A0B-7313-F107-2D8E-49FE12FA37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942" y="6111417"/>
            <a:ext cx="659226" cy="659226"/>
          </a:xfrm>
          <a:prstGeom prst="rect">
            <a:avLst/>
          </a:prstGeom>
        </p:spPr>
      </p:pic>
      <p:sp>
        <p:nvSpPr>
          <p:cNvPr id="9" name="TextBox 8">
            <a:extLst>
              <a:ext uri="{FF2B5EF4-FFF2-40B4-BE49-F238E27FC236}">
                <a16:creationId xmlns:a16="http://schemas.microsoft.com/office/drawing/2014/main" id="{B09CFD33-E21E-FC53-EAB0-E9D173E9BBDE}"/>
              </a:ext>
            </a:extLst>
          </p:cNvPr>
          <p:cNvSpPr txBox="1"/>
          <p:nvPr/>
        </p:nvSpPr>
        <p:spPr>
          <a:xfrm>
            <a:off x="950742" y="2152356"/>
            <a:ext cx="723314" cy="538609"/>
          </a:xfrm>
          <a:prstGeom prst="rect">
            <a:avLst/>
          </a:prstGeom>
          <a:noFill/>
        </p:spPr>
        <p:txBody>
          <a:bodyPr wrap="square" rtlCol="0">
            <a:spAutoFit/>
          </a:bodyPr>
          <a:lstStyle/>
          <a:p>
            <a:r>
              <a:rPr lang="en-US" sz="2900" dirty="0">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58E4C7C4-B2C0-B905-42C1-5E32FCDEEF3D}"/>
              </a:ext>
            </a:extLst>
          </p:cNvPr>
          <p:cNvSpPr txBox="1"/>
          <p:nvPr/>
        </p:nvSpPr>
        <p:spPr>
          <a:xfrm>
            <a:off x="1242061" y="3578832"/>
            <a:ext cx="586739" cy="538609"/>
          </a:xfrm>
          <a:prstGeom prst="rect">
            <a:avLst/>
          </a:prstGeom>
          <a:noFill/>
        </p:spPr>
        <p:txBody>
          <a:bodyPr wrap="square" rtlCol="0">
            <a:spAutoFit/>
          </a:bodyPr>
          <a:lstStyle/>
          <a:p>
            <a:r>
              <a:rPr lang="en-US" sz="2900" dirty="0">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958B2A2E-1505-05DF-8D81-A052F2EF21CC}"/>
              </a:ext>
            </a:extLst>
          </p:cNvPr>
          <p:cNvSpPr txBox="1"/>
          <p:nvPr/>
        </p:nvSpPr>
        <p:spPr>
          <a:xfrm>
            <a:off x="950742" y="4998274"/>
            <a:ext cx="697230" cy="538609"/>
          </a:xfrm>
          <a:prstGeom prst="rect">
            <a:avLst/>
          </a:prstGeom>
          <a:noFill/>
        </p:spPr>
        <p:txBody>
          <a:bodyPr wrap="square" rtlCol="0">
            <a:spAutoFit/>
          </a:bodyPr>
          <a:lstStyle/>
          <a:p>
            <a:r>
              <a:rPr lang="en-US" sz="29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65634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1370-7EB5-E685-B0C3-BD6D00EF19E0}"/>
              </a:ext>
            </a:extLst>
          </p:cNvPr>
          <p:cNvSpPr>
            <a:spLocks noGrp="1"/>
          </p:cNvSpPr>
          <p:nvPr>
            <p:ph type="title"/>
          </p:nvPr>
        </p:nvSpPr>
        <p:spPr>
          <a:xfrm>
            <a:off x="112643" y="18255"/>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951A00FD-6DA0-BB90-572C-C0078398C197}"/>
              </a:ext>
            </a:extLst>
          </p:cNvPr>
          <p:cNvSpPr>
            <a:spLocks noGrp="1"/>
          </p:cNvSpPr>
          <p:nvPr>
            <p:ph idx="1"/>
          </p:nvPr>
        </p:nvSpPr>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The HSW is administered through the PIHPs in Michigan.</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True.</a:t>
            </a:r>
          </a:p>
          <a:p>
            <a:pPr marL="0" indent="0">
              <a:buNone/>
            </a:pPr>
            <a:endParaRPr lang="en-US" dirty="0"/>
          </a:p>
        </p:txBody>
      </p:sp>
      <p:pic>
        <p:nvPicPr>
          <p:cNvPr id="5" name="Audio 5">
            <a:extLst>
              <a:ext uri="{FF2B5EF4-FFF2-40B4-BE49-F238E27FC236}">
                <a16:creationId xmlns:a16="http://schemas.microsoft.com/office/drawing/2014/main" id="{E5938594-9C28-0E27-07C0-7CAAA39EA6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43" y="6026945"/>
            <a:ext cx="812800" cy="812800"/>
          </a:xfrm>
          <a:prstGeom prst="rect">
            <a:avLst/>
          </a:prstGeom>
        </p:spPr>
      </p:pic>
    </p:spTree>
    <p:extLst>
      <p:ext uri="{BB962C8B-B14F-4D97-AF65-F5344CB8AC3E}">
        <p14:creationId xmlns:p14="http://schemas.microsoft.com/office/powerpoint/2010/main" val="352543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02C1-0F3A-5761-A2B6-DA2401DE8AFA}"/>
              </a:ext>
            </a:extLst>
          </p:cNvPr>
          <p:cNvSpPr>
            <a:spLocks noGrp="1"/>
          </p:cNvSpPr>
          <p:nvPr>
            <p:ph type="title"/>
          </p:nvPr>
        </p:nvSpPr>
        <p:spPr>
          <a:xfrm>
            <a:off x="132522" y="-28576"/>
            <a:ext cx="9037938" cy="1325564"/>
          </a:xfrm>
        </p:spPr>
        <p:txBody>
          <a:bodyPr>
            <a:normAutofit/>
          </a:bodyPr>
          <a:lstStyle/>
          <a:p>
            <a:r>
              <a:rPr lang="en-US" sz="4000" b="1" dirty="0"/>
              <a:t>HSW: Additional Resources</a:t>
            </a:r>
          </a:p>
        </p:txBody>
      </p:sp>
      <p:sp>
        <p:nvSpPr>
          <p:cNvPr id="3" name="Content Placeholder 2">
            <a:extLst>
              <a:ext uri="{FF2B5EF4-FFF2-40B4-BE49-F238E27FC236}">
                <a16:creationId xmlns:a16="http://schemas.microsoft.com/office/drawing/2014/main" id="{467A624D-7158-BFB2-CBC1-5C60BC9EDE28}"/>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hlinkClick r:id="rId4"/>
              </a:rPr>
              <a:t>Medicaid Provider Manual, Section 15</a:t>
            </a:r>
            <a:r>
              <a:rPr lang="en-US" dirty="0">
                <a:latin typeface="Arial" panose="020B0604020202020204" pitchFamily="34" charset="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MDHHS - Medicaid Waivers</a:t>
            </a:r>
            <a:r>
              <a:rPr lang="en-US" dirty="0">
                <a:latin typeface="Arial" panose="020B0604020202020204" pitchFamily="34" charset="0"/>
                <a:cs typeface="Arial" panose="020B0604020202020204" pitchFamily="34" charset="0"/>
              </a:rPr>
              <a:t>.</a:t>
            </a:r>
          </a:p>
          <a:p>
            <a:endParaRPr lang="en-US" dirty="0"/>
          </a:p>
        </p:txBody>
      </p:sp>
      <p:pic>
        <p:nvPicPr>
          <p:cNvPr id="5" name="Audio 5">
            <a:extLst>
              <a:ext uri="{FF2B5EF4-FFF2-40B4-BE49-F238E27FC236}">
                <a16:creationId xmlns:a16="http://schemas.microsoft.com/office/drawing/2014/main" id="{87A90C27-8332-FF93-806F-246BAD8DAD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522" y="6045200"/>
            <a:ext cx="812800" cy="812800"/>
          </a:xfrm>
          <a:prstGeom prst="rect">
            <a:avLst/>
          </a:prstGeom>
        </p:spPr>
      </p:pic>
    </p:spTree>
    <p:extLst>
      <p:ext uri="{BB962C8B-B14F-4D97-AF65-F5344CB8AC3E}">
        <p14:creationId xmlns:p14="http://schemas.microsoft.com/office/powerpoint/2010/main" val="414679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BB2B4-0131-C469-4D40-AD9E576FBF47}"/>
              </a:ext>
            </a:extLst>
          </p:cNvPr>
          <p:cNvSpPr>
            <a:spLocks noGrp="1"/>
          </p:cNvSpPr>
          <p:nvPr>
            <p:ph type="title"/>
          </p:nvPr>
        </p:nvSpPr>
        <p:spPr>
          <a:xfrm>
            <a:off x="182880" y="18255"/>
            <a:ext cx="9037938" cy="1325564"/>
          </a:xfrm>
        </p:spPr>
        <p:txBody>
          <a:bodyPr>
            <a:normAutofit/>
          </a:bodyPr>
          <a:lstStyle/>
          <a:p>
            <a:r>
              <a:rPr lang="en-US" sz="4000" b="1" dirty="0"/>
              <a:t>The SED Waiver</a:t>
            </a:r>
          </a:p>
        </p:txBody>
      </p:sp>
      <p:sp>
        <p:nvSpPr>
          <p:cNvPr id="3" name="Content Placeholder 2">
            <a:extLst>
              <a:ext uri="{FF2B5EF4-FFF2-40B4-BE49-F238E27FC236}">
                <a16:creationId xmlns:a16="http://schemas.microsoft.com/office/drawing/2014/main" id="{3DFF394C-CEC0-99FB-2B63-F9428A0B503B}"/>
              </a:ext>
            </a:extLst>
          </p:cNvPr>
          <p:cNvSpPr>
            <a:spLocks noGrp="1"/>
          </p:cNvSpPr>
          <p:nvPr>
            <p:ph idx="1"/>
          </p:nvPr>
        </p:nvSpPr>
        <p:spPr>
          <a:xfrm>
            <a:off x="182880" y="1533378"/>
            <a:ext cx="11690252" cy="4784671"/>
          </a:xfrm>
        </p:spPr>
        <p:txBody>
          <a:bodyPr>
            <a:normAutofit fontScale="47500" lnSpcReduction="20000"/>
          </a:bodyPr>
          <a:lstStyle/>
          <a:p>
            <a:pPr>
              <a:lnSpc>
                <a:spcPct val="120000"/>
              </a:lnSpc>
            </a:pPr>
            <a:r>
              <a:rPr lang="en-US" sz="3800" dirty="0">
                <a:solidFill>
                  <a:schemeClr val="tx1"/>
                </a:solidFill>
                <a:effectLst/>
                <a:latin typeface="Arial" panose="020B0604020202020204" pitchFamily="34" charset="0"/>
                <a:cs typeface="Arial" panose="020B0604020202020204" pitchFamily="34" charset="0"/>
              </a:rPr>
              <a:t>The SED Waiver</a:t>
            </a:r>
            <a:r>
              <a:rPr lang="en-US" sz="3800" dirty="0">
                <a:solidFill>
                  <a:schemeClr val="tx1"/>
                </a:solidFill>
                <a:latin typeface="Arial" panose="020B0604020202020204" pitchFamily="34" charset="0"/>
                <a:cs typeface="Arial" panose="020B0604020202020204" pitchFamily="34" charset="0"/>
              </a:rPr>
              <a:t> </a:t>
            </a:r>
            <a:r>
              <a:rPr lang="en-US" sz="3800" dirty="0">
                <a:solidFill>
                  <a:schemeClr val="tx1"/>
                </a:solidFill>
                <a:effectLst/>
                <a:latin typeface="Arial" panose="020B0604020202020204" pitchFamily="34" charset="0"/>
                <a:cs typeface="Arial" panose="020B0604020202020204" pitchFamily="34" charset="0"/>
              </a:rPr>
              <a:t>provides services that are enhancements or additions to Medicaid state plan coverage for children up to age 21 with SED Waiver who are enrolled in the SED waiver.</a:t>
            </a:r>
          </a:p>
          <a:p>
            <a:pPr>
              <a:lnSpc>
                <a:spcPct val="120000"/>
              </a:lnSpc>
            </a:pPr>
            <a:endParaRPr lang="en-US" sz="3800" dirty="0">
              <a:solidFill>
                <a:schemeClr val="tx1"/>
              </a:solidFill>
              <a:effectLst/>
              <a:latin typeface="Arial" panose="020B0604020202020204" pitchFamily="34" charset="0"/>
              <a:cs typeface="Arial" panose="020B0604020202020204" pitchFamily="34" charset="0"/>
            </a:endParaRPr>
          </a:p>
          <a:p>
            <a:pPr>
              <a:lnSpc>
                <a:spcPct val="120000"/>
              </a:lnSpc>
            </a:pPr>
            <a:r>
              <a:rPr lang="en-US" sz="3800" dirty="0">
                <a:solidFill>
                  <a:schemeClr val="tx1"/>
                </a:solidFill>
                <a:effectLst/>
                <a:latin typeface="Arial" panose="020B0604020202020204" pitchFamily="34" charset="0"/>
                <a:cs typeface="Arial" panose="020B0604020202020204" pitchFamily="34" charset="0"/>
              </a:rPr>
              <a:t>The SED Waiver enables Medicaid to fund necessary HCBS for children up to age 21 with SED Waiver who meet the criteria for admission to a state inpatient psychiatric hospital and/or who are at risk of hospitalization without waiver services. The </a:t>
            </a:r>
            <a:r>
              <a:rPr lang="en-US" sz="3800" dirty="0"/>
              <a:t>CMHSP</a:t>
            </a:r>
            <a:r>
              <a:rPr lang="en-US" sz="3800" dirty="0">
                <a:solidFill>
                  <a:schemeClr val="tx1"/>
                </a:solidFill>
                <a:effectLst/>
                <a:latin typeface="Arial" panose="020B0604020202020204" pitchFamily="34" charset="0"/>
                <a:cs typeface="Arial" panose="020B0604020202020204" pitchFamily="34" charset="0"/>
              </a:rPr>
              <a:t> is responsible for assessment of potential waiver candidates. </a:t>
            </a:r>
            <a:endParaRPr lang="en-US" sz="3800" dirty="0">
              <a:solidFill>
                <a:schemeClr val="tx1"/>
              </a:solidFill>
              <a:latin typeface="Arial" panose="020B0604020202020204" pitchFamily="34" charset="0"/>
              <a:cs typeface="Arial" panose="020B0604020202020204" pitchFamily="34" charset="0"/>
            </a:endParaRPr>
          </a:p>
          <a:p>
            <a:pPr algn="l" fontAlgn="base">
              <a:lnSpc>
                <a:spcPct val="120000"/>
              </a:lnSpc>
            </a:pPr>
            <a:endParaRPr lang="en-US" sz="3800" b="0" i="0" u="none" strike="noStrike" dirty="0">
              <a:solidFill>
                <a:schemeClr val="tx1"/>
              </a:solidFill>
              <a:effectLst/>
              <a:latin typeface="Arial" panose="020B0604020202020204" pitchFamily="34" charset="0"/>
              <a:cs typeface="Arial" panose="020B0604020202020204" pitchFamily="34" charset="0"/>
            </a:endParaRPr>
          </a:p>
          <a:p>
            <a:pPr>
              <a:lnSpc>
                <a:spcPct val="120000"/>
              </a:lnSpc>
            </a:pPr>
            <a:r>
              <a:rPr lang="en-US" sz="3800" dirty="0">
                <a:solidFill>
                  <a:schemeClr val="tx1"/>
                </a:solidFill>
                <a:effectLst/>
                <a:latin typeface="Arial" panose="020B0604020202020204" pitchFamily="34" charset="0"/>
                <a:cs typeface="Arial" panose="020B0604020202020204" pitchFamily="34" charset="0"/>
              </a:rPr>
              <a:t>Application for the SED Waiver is made through the CMHSP. The CMHSP is responsible for the coordination of the SED Waiver services. The intensive </a:t>
            </a:r>
            <a:r>
              <a:rPr lang="en-US" sz="3800" dirty="0"/>
              <a:t>c</a:t>
            </a:r>
            <a:r>
              <a:rPr lang="en-US" sz="3800" dirty="0">
                <a:solidFill>
                  <a:schemeClr val="tx1"/>
                </a:solidFill>
                <a:effectLst/>
                <a:latin typeface="Arial" panose="020B0604020202020204" pitchFamily="34" charset="0"/>
                <a:cs typeface="Arial" panose="020B0604020202020204" pitchFamily="34" charset="0"/>
              </a:rPr>
              <a:t>are </a:t>
            </a:r>
            <a:r>
              <a:rPr lang="en-US" sz="3800" dirty="0"/>
              <a:t>c</a:t>
            </a:r>
            <a:r>
              <a:rPr lang="en-US" sz="3800" dirty="0">
                <a:solidFill>
                  <a:schemeClr val="tx1"/>
                </a:solidFill>
                <a:effectLst/>
                <a:latin typeface="Arial" panose="020B0604020202020204" pitchFamily="34" charset="0"/>
                <a:cs typeface="Arial" panose="020B0604020202020204" pitchFamily="34" charset="0"/>
              </a:rPr>
              <a:t>oordination with wraparound and targeted </a:t>
            </a:r>
            <a:r>
              <a:rPr lang="en-US" sz="3800" dirty="0"/>
              <a:t>c</a:t>
            </a:r>
            <a:r>
              <a:rPr lang="en-US" sz="3800" dirty="0">
                <a:solidFill>
                  <a:schemeClr val="tx1"/>
                </a:solidFill>
                <a:effectLst/>
                <a:latin typeface="Arial" panose="020B0604020202020204" pitchFamily="34" charset="0"/>
                <a:cs typeface="Arial" panose="020B0604020202020204" pitchFamily="34" charset="0"/>
              </a:rPr>
              <a:t>ase </a:t>
            </a:r>
            <a:r>
              <a:rPr lang="en-US" sz="3800" dirty="0"/>
              <a:t>m</a:t>
            </a:r>
            <a:r>
              <a:rPr lang="en-US" sz="3800" dirty="0">
                <a:solidFill>
                  <a:schemeClr val="tx1"/>
                </a:solidFill>
                <a:effectLst/>
                <a:latin typeface="Arial" panose="020B0604020202020204" pitchFamily="34" charset="0"/>
                <a:cs typeface="Arial" panose="020B0604020202020204" pitchFamily="34" charset="0"/>
              </a:rPr>
              <a:t>anagement (ICCW) coordinator or (TCM), the child</a:t>
            </a:r>
            <a:r>
              <a:rPr lang="en-US" sz="3800" dirty="0"/>
              <a:t> </a:t>
            </a:r>
            <a:r>
              <a:rPr lang="en-US" sz="3800" dirty="0">
                <a:solidFill>
                  <a:schemeClr val="tx1"/>
                </a:solidFill>
                <a:effectLst/>
                <a:latin typeface="Arial" panose="020B0604020202020204" pitchFamily="34" charset="0"/>
                <a:cs typeface="Arial" panose="020B0604020202020204" pitchFamily="34" charset="0"/>
              </a:rPr>
              <a:t>and their family and friends and other professional members of the planning team work cooperatively to identify the child’s needs and to secure the necessary services. </a:t>
            </a:r>
          </a:p>
          <a:p>
            <a:pPr>
              <a:lnSpc>
                <a:spcPct val="120000"/>
              </a:lnSpc>
            </a:pPr>
            <a:endParaRPr lang="en-US" sz="3800" dirty="0">
              <a:solidFill>
                <a:schemeClr val="tx1"/>
              </a:solidFill>
              <a:effectLst/>
              <a:latin typeface="Arial" panose="020B0604020202020204" pitchFamily="34" charset="0"/>
              <a:cs typeface="Arial" panose="020B0604020202020204" pitchFamily="34" charset="0"/>
            </a:endParaRPr>
          </a:p>
          <a:p>
            <a:pPr>
              <a:lnSpc>
                <a:spcPct val="120000"/>
              </a:lnSpc>
            </a:pPr>
            <a:r>
              <a:rPr lang="en-US" sz="3800" dirty="0">
                <a:solidFill>
                  <a:schemeClr val="tx1"/>
                </a:solidFill>
                <a:effectLst/>
                <a:latin typeface="Arial" panose="020B0604020202020204" pitchFamily="34" charset="0"/>
                <a:cs typeface="Arial" panose="020B0604020202020204" pitchFamily="34" charset="0"/>
              </a:rPr>
              <a:t>A SED Waiver beneficiary must receive at least one waiver service per month, in addition to State plan services, to retain eligibility for the SED waiver. </a:t>
            </a:r>
            <a:endParaRPr lang="en-US" sz="3800" dirty="0">
              <a:solidFill>
                <a:schemeClr val="tx1"/>
              </a:solidFill>
              <a:latin typeface="Arial" panose="020B0604020202020204" pitchFamily="34" charset="0"/>
              <a:cs typeface="Arial" panose="020B0604020202020204" pitchFamily="34" charset="0"/>
            </a:endParaRPr>
          </a:p>
          <a:p>
            <a:endParaRPr lang="en-US" dirty="0"/>
          </a:p>
        </p:txBody>
      </p:sp>
      <p:pic>
        <p:nvPicPr>
          <p:cNvPr id="4" name="Audio 11">
            <a:extLst>
              <a:ext uri="{FF2B5EF4-FFF2-40B4-BE49-F238E27FC236}">
                <a16:creationId xmlns:a16="http://schemas.microsoft.com/office/drawing/2014/main" id="{E2729932-7916-7883-3797-F967BB04F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880" y="6318049"/>
            <a:ext cx="339577" cy="339577"/>
          </a:xfrm>
          <a:prstGeom prst="rect">
            <a:avLst/>
          </a:prstGeom>
        </p:spPr>
      </p:pic>
    </p:spTree>
    <p:extLst>
      <p:ext uri="{BB962C8B-B14F-4D97-AF65-F5344CB8AC3E}">
        <p14:creationId xmlns:p14="http://schemas.microsoft.com/office/powerpoint/2010/main" val="25259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310A-0BDD-7AA3-FC90-E7A383695F5A}"/>
              </a:ext>
            </a:extLst>
          </p:cNvPr>
          <p:cNvSpPr>
            <a:spLocks noGrp="1"/>
          </p:cNvSpPr>
          <p:nvPr>
            <p:ph type="title"/>
          </p:nvPr>
        </p:nvSpPr>
        <p:spPr>
          <a:xfrm>
            <a:off x="172279" y="18255"/>
            <a:ext cx="9037938" cy="1325564"/>
          </a:xfrm>
        </p:spPr>
        <p:txBody>
          <a:bodyPr>
            <a:normAutofit/>
          </a:bodyPr>
          <a:lstStyle/>
          <a:p>
            <a:r>
              <a:rPr lang="en-US" sz="4000" b="1" dirty="0"/>
              <a:t>SED Waiver: Eligibility</a:t>
            </a:r>
          </a:p>
        </p:txBody>
      </p:sp>
      <p:sp>
        <p:nvSpPr>
          <p:cNvPr id="3" name="Content Placeholder 2">
            <a:extLst>
              <a:ext uri="{FF2B5EF4-FFF2-40B4-BE49-F238E27FC236}">
                <a16:creationId xmlns:a16="http://schemas.microsoft.com/office/drawing/2014/main" id="{DA9BD4CD-5A40-737C-821C-13B84220153F}"/>
              </a:ext>
            </a:extLst>
          </p:cNvPr>
          <p:cNvSpPr>
            <a:spLocks noGrp="1"/>
          </p:cNvSpPr>
          <p:nvPr>
            <p:ph idx="1"/>
          </p:nvPr>
        </p:nvSpPr>
        <p:spPr>
          <a:xfrm>
            <a:off x="267286" y="1547446"/>
            <a:ext cx="11718388" cy="4629517"/>
          </a:xfrm>
        </p:spPr>
        <p:txBody>
          <a:bodyPr>
            <a:normAutofit fontScale="92500" lnSpcReduction="20000"/>
          </a:bodyPr>
          <a:lstStyle/>
          <a:p>
            <a:pPr marL="0" indent="0" algn="l" fontAlgn="base">
              <a:buNone/>
            </a:pPr>
            <a:r>
              <a:rPr lang="en-US" sz="2800" b="0" i="0" u="none" strike="noStrike" dirty="0">
                <a:solidFill>
                  <a:schemeClr val="tx1"/>
                </a:solidFill>
                <a:effectLst/>
                <a:latin typeface="Arial" panose="020B0604020202020204" pitchFamily="34" charset="0"/>
                <a:cs typeface="Arial" panose="020B0604020202020204" pitchFamily="34" charset="0"/>
              </a:rPr>
              <a:t>To be eligible for this waiver, the child must:</a:t>
            </a:r>
          </a:p>
          <a:p>
            <a:pPr marL="0" indent="0" algn="l" fontAlgn="base">
              <a:buNone/>
            </a:pPr>
            <a:endParaRPr lang="en-US" sz="2800" b="0" i="0" u="none" strike="noStrike" dirty="0">
              <a:solidFill>
                <a:schemeClr val="tx1"/>
              </a:solidFill>
              <a:effectLst/>
              <a:latin typeface="Arial" panose="020B0604020202020204" pitchFamily="34" charset="0"/>
              <a:cs typeface="Arial" panose="020B0604020202020204" pitchFamily="34" charset="0"/>
            </a:endParaRPr>
          </a:p>
          <a:p>
            <a:r>
              <a:rPr lang="en-US" sz="2800" b="0" i="0" u="none" strike="noStrike" dirty="0">
                <a:solidFill>
                  <a:schemeClr val="tx1"/>
                </a:solidFill>
                <a:effectLst/>
                <a:latin typeface="Arial" panose="020B0604020202020204" pitchFamily="34" charset="0"/>
                <a:cs typeface="Arial" panose="020B0604020202020204" pitchFamily="34" charset="0"/>
              </a:rPr>
              <a:t>Reside with the birth or adoptive family or have a plan to return to the birth or adoptive home; </a:t>
            </a:r>
            <a:r>
              <a:rPr lang="en-US" sz="2800" dirty="0">
                <a:solidFill>
                  <a:schemeClr val="tx1"/>
                </a:solidFill>
                <a:latin typeface="Arial" panose="020B0604020202020204" pitchFamily="34" charset="0"/>
                <a:cs typeface="Arial" panose="020B0604020202020204" pitchFamily="34" charset="0"/>
              </a:rPr>
              <a:t>or r</a:t>
            </a:r>
            <a:r>
              <a:rPr lang="en-US" sz="2800" b="0" i="0" u="none" strike="noStrike" dirty="0">
                <a:solidFill>
                  <a:schemeClr val="tx1"/>
                </a:solidFill>
                <a:effectLst/>
                <a:latin typeface="Arial" panose="020B0604020202020204" pitchFamily="34" charset="0"/>
                <a:cs typeface="Arial" panose="020B0604020202020204" pitchFamily="34" charset="0"/>
              </a:rPr>
              <a:t>eside with a legal guardian or in a foster home</a:t>
            </a:r>
            <a:r>
              <a:rPr lang="en-US" dirty="0"/>
              <a:t>.</a:t>
            </a:r>
            <a:endParaRPr lang="en-US" sz="2800" dirty="0">
              <a:solidFill>
                <a:schemeClr val="tx1"/>
              </a:solidFill>
              <a:latin typeface="Arial" panose="020B0604020202020204" pitchFamily="34" charset="0"/>
              <a:cs typeface="Arial" panose="020B0604020202020204" pitchFamily="34" charset="0"/>
            </a:endParaRPr>
          </a:p>
          <a:p>
            <a:endParaRPr lang="en-US" sz="2800" b="0" i="0" u="none" strike="noStrike" dirty="0">
              <a:solidFill>
                <a:schemeClr val="tx1"/>
              </a:solidFill>
              <a:effectLst/>
              <a:latin typeface="Arial" panose="020B0604020202020204" pitchFamily="34" charset="0"/>
              <a:cs typeface="Arial" panose="020B0604020202020204" pitchFamily="34" charset="0"/>
            </a:endParaRPr>
          </a:p>
          <a:p>
            <a:r>
              <a:rPr lang="en-US" sz="2800" b="0" i="0" u="none" strike="noStrike" dirty="0">
                <a:solidFill>
                  <a:schemeClr val="tx1"/>
                </a:solidFill>
                <a:effectLst/>
                <a:latin typeface="Arial" panose="020B0604020202020204" pitchFamily="34" charset="0"/>
                <a:cs typeface="Arial" panose="020B0604020202020204" pitchFamily="34" charset="0"/>
              </a:rPr>
              <a:t>Be age 18, 19 or 20 and live independently with supports</a:t>
            </a:r>
            <a:r>
              <a:rPr lang="en-US" dirty="0"/>
              <a:t>.</a:t>
            </a:r>
            <a:endParaRPr lang="en-US" sz="2800" dirty="0">
              <a:solidFill>
                <a:schemeClr val="tx1"/>
              </a:solidFill>
              <a:latin typeface="Arial" panose="020B0604020202020204" pitchFamily="34" charset="0"/>
              <a:cs typeface="Arial" panose="020B0604020202020204" pitchFamily="34" charset="0"/>
            </a:endParaRPr>
          </a:p>
          <a:p>
            <a:pPr marL="0" indent="0">
              <a:buNone/>
            </a:pPr>
            <a:endParaRPr lang="en-US" sz="2800" dirty="0">
              <a:solidFill>
                <a:schemeClr val="tx1"/>
              </a:solidFill>
              <a:latin typeface="Arial" panose="020B0604020202020204" pitchFamily="34" charset="0"/>
              <a:cs typeface="Arial" panose="020B0604020202020204" pitchFamily="34" charset="0"/>
            </a:endParaRPr>
          </a:p>
          <a:p>
            <a:r>
              <a:rPr lang="en-US" sz="2800" b="0" i="0" u="none" strike="noStrike" dirty="0">
                <a:solidFill>
                  <a:schemeClr val="tx1"/>
                </a:solidFill>
                <a:effectLst/>
                <a:latin typeface="Arial" panose="020B0604020202020204" pitchFamily="34" charset="0"/>
                <a:cs typeface="Arial" panose="020B0604020202020204" pitchFamily="34" charset="0"/>
              </a:rPr>
              <a:t>Meet current MDHHS criteria for the State psychiatric hospital for children, as defined in the Michigan Medicaid Provider Manual</a:t>
            </a:r>
            <a:r>
              <a:rPr lang="en-US" dirty="0"/>
              <a:t> </a:t>
            </a:r>
            <a:r>
              <a:rPr lang="en-US" sz="2800" b="0" i="0" u="none" strike="noStrike" dirty="0">
                <a:solidFill>
                  <a:schemeClr val="tx1"/>
                </a:solidFill>
                <a:effectLst/>
                <a:latin typeface="Arial" panose="020B0604020202020204" pitchFamily="34" charset="0"/>
                <a:cs typeface="Arial" panose="020B0604020202020204" pitchFamily="34" charset="0"/>
              </a:rPr>
              <a:t>and/or who are at risk of hospitalization without waiver services</a:t>
            </a:r>
            <a:r>
              <a:rPr lang="en-US" dirty="0"/>
              <a:t>.</a:t>
            </a:r>
            <a:endParaRPr lang="en-US" sz="2800" b="0" i="0" u="none" strike="noStrike" dirty="0">
              <a:solidFill>
                <a:schemeClr val="tx1"/>
              </a:solidFill>
              <a:effectLst/>
              <a:latin typeface="Arial" panose="020B0604020202020204" pitchFamily="34" charset="0"/>
              <a:cs typeface="Arial" panose="020B0604020202020204" pitchFamily="34" charset="0"/>
            </a:endParaRPr>
          </a:p>
          <a:p>
            <a:endParaRPr lang="en-US" sz="2800" b="0" i="0" u="none" strike="noStrike" dirty="0">
              <a:solidFill>
                <a:schemeClr val="tx1"/>
              </a:solidFill>
              <a:effectLst/>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Must be Medicaid</a:t>
            </a:r>
            <a:r>
              <a:rPr lang="en-US" dirty="0"/>
              <a:t>-</a:t>
            </a:r>
            <a:r>
              <a:rPr lang="en-US" sz="2800" dirty="0">
                <a:solidFill>
                  <a:schemeClr val="tx1"/>
                </a:solidFill>
                <a:latin typeface="Arial" panose="020B0604020202020204" pitchFamily="34" charset="0"/>
                <a:cs typeface="Arial" panose="020B0604020202020204" pitchFamily="34" charset="0"/>
              </a:rPr>
              <a:t>eligible.</a:t>
            </a:r>
            <a:endParaRPr lang="en-US" dirty="0">
              <a:solidFill>
                <a:schemeClr val="tx1"/>
              </a:solidFill>
            </a:endParaRPr>
          </a:p>
          <a:p>
            <a:endParaRPr lang="en-US" dirty="0"/>
          </a:p>
        </p:txBody>
      </p:sp>
      <p:pic>
        <p:nvPicPr>
          <p:cNvPr id="4" name="Audio 5">
            <a:extLst>
              <a:ext uri="{FF2B5EF4-FFF2-40B4-BE49-F238E27FC236}">
                <a16:creationId xmlns:a16="http://schemas.microsoft.com/office/drawing/2014/main" id="{78D065BA-7C68-37A6-E7B7-19FD4206E2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2279" y="5974190"/>
            <a:ext cx="812800" cy="812800"/>
          </a:xfrm>
          <a:prstGeom prst="rect">
            <a:avLst/>
          </a:prstGeom>
        </p:spPr>
      </p:pic>
    </p:spTree>
    <p:extLst>
      <p:ext uri="{BB962C8B-B14F-4D97-AF65-F5344CB8AC3E}">
        <p14:creationId xmlns:p14="http://schemas.microsoft.com/office/powerpoint/2010/main" val="111076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E36B-B6AC-07AC-376F-5094EEBC0A0D}"/>
              </a:ext>
            </a:extLst>
          </p:cNvPr>
          <p:cNvSpPr>
            <a:spLocks noGrp="1"/>
          </p:cNvSpPr>
          <p:nvPr>
            <p:ph type="title"/>
          </p:nvPr>
        </p:nvSpPr>
        <p:spPr>
          <a:xfrm>
            <a:off x="152400" y="-28576"/>
            <a:ext cx="9037938" cy="1325564"/>
          </a:xfrm>
        </p:spPr>
        <p:txBody>
          <a:bodyPr>
            <a:normAutofit/>
          </a:bodyPr>
          <a:lstStyle/>
          <a:p>
            <a:r>
              <a:rPr lang="en-US" sz="4000" b="1" dirty="0"/>
              <a:t>SED Waiver: Additional Resources</a:t>
            </a:r>
          </a:p>
        </p:txBody>
      </p:sp>
      <p:sp>
        <p:nvSpPr>
          <p:cNvPr id="3" name="Content Placeholder 2">
            <a:extLst>
              <a:ext uri="{FF2B5EF4-FFF2-40B4-BE49-F238E27FC236}">
                <a16:creationId xmlns:a16="http://schemas.microsoft.com/office/drawing/2014/main" id="{D96FEB29-E0E9-5C17-31C4-1EB182B68786}"/>
              </a:ext>
            </a:extLst>
          </p:cNvPr>
          <p:cNvSpPr>
            <a:spLocks noGrp="1"/>
          </p:cNvSpPr>
          <p:nvPr>
            <p:ph idx="1"/>
          </p:nvPr>
        </p:nvSpPr>
        <p:spPr/>
        <p:txBody>
          <a:bodyPr/>
          <a:lstStyle/>
          <a:p>
            <a:r>
              <a:rPr lang="en-US" b="0" i="0" u="none" strike="noStrike" dirty="0">
                <a:solidFill>
                  <a:srgbClr val="353535"/>
                </a:solidFill>
                <a:effectLst/>
                <a:latin typeface="Arial" panose="020B0604020202020204" pitchFamily="34" charset="0"/>
                <a:cs typeface="Arial" panose="020B0604020202020204" pitchFamily="34" charset="0"/>
                <a:hlinkClick r:id="rId4"/>
              </a:rPr>
              <a:t>Medicaid Provider Manual, Children’s Serious Emotional Disturbance Home and Community-Based Services Waiver Appendix</a:t>
            </a:r>
            <a:r>
              <a:rPr lang="en-US" b="0" i="0" u="none" strike="noStrike" dirty="0">
                <a:solidFill>
                  <a:srgbClr val="353535"/>
                </a:solidFill>
                <a:effectLst/>
                <a:latin typeface="Arial" panose="020B0604020202020204" pitchFamily="34" charset="0"/>
                <a:cs typeface="Arial" panose="020B0604020202020204" pitchFamily="34" charset="0"/>
              </a:rPr>
              <a:t>.</a:t>
            </a:r>
          </a:p>
          <a:p>
            <a:endParaRPr lang="en-US" b="0" i="0" u="none" strike="noStrike" dirty="0">
              <a:solidFill>
                <a:srgbClr val="353535"/>
              </a:solidFill>
              <a:effectLst/>
              <a:latin typeface="Arial" panose="020B0604020202020204" pitchFamily="34" charset="0"/>
              <a:cs typeface="Arial" panose="020B0604020202020204" pitchFamily="34" charset="0"/>
            </a:endParaRPr>
          </a:p>
          <a:p>
            <a:r>
              <a:rPr lang="en-US" dirty="0">
                <a:solidFill>
                  <a:srgbClr val="353535"/>
                </a:solidFill>
                <a:latin typeface="Arial" panose="020B0604020202020204" pitchFamily="34" charset="0"/>
                <a:cs typeface="Arial" panose="020B0604020202020204" pitchFamily="34" charset="0"/>
                <a:hlinkClick r:id="rId5"/>
              </a:rPr>
              <a:t>MDHHS- Children with Serious Emotional Disturbances Waiver</a:t>
            </a:r>
            <a:r>
              <a:rPr lang="en-US" dirty="0">
                <a:solidFill>
                  <a:srgbClr val="353535"/>
                </a:solidFill>
                <a:latin typeface="Arial" panose="020B0604020202020204" pitchFamily="34" charset="0"/>
                <a:cs typeface="Arial" panose="020B0604020202020204" pitchFamily="34" charset="0"/>
              </a:rPr>
              <a:t>.</a:t>
            </a:r>
            <a:endParaRPr lang="en-US" b="0" i="0" u="none" strike="noStrike" dirty="0">
              <a:solidFill>
                <a:srgbClr val="353535"/>
              </a:solidFill>
              <a:effectLst/>
              <a:latin typeface="Arial" panose="020B0604020202020204" pitchFamily="34" charset="0"/>
              <a:cs typeface="Arial" panose="020B0604020202020204" pitchFamily="34" charset="0"/>
            </a:endParaRPr>
          </a:p>
          <a:p>
            <a:endParaRPr lang="en-US" dirty="0"/>
          </a:p>
        </p:txBody>
      </p:sp>
      <p:pic>
        <p:nvPicPr>
          <p:cNvPr id="4" name="Audio 6">
            <a:extLst>
              <a:ext uri="{FF2B5EF4-FFF2-40B4-BE49-F238E27FC236}">
                <a16:creationId xmlns:a16="http://schemas.microsoft.com/office/drawing/2014/main" id="{81F57B9F-6FF4-7BDA-190C-53FF4B8B49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 y="5892800"/>
            <a:ext cx="812800" cy="812800"/>
          </a:xfrm>
          <a:prstGeom prst="rect">
            <a:avLst/>
          </a:prstGeom>
        </p:spPr>
      </p:pic>
    </p:spTree>
    <p:extLst>
      <p:ext uri="{BB962C8B-B14F-4D97-AF65-F5344CB8AC3E}">
        <p14:creationId xmlns:p14="http://schemas.microsoft.com/office/powerpoint/2010/main" val="380247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3A5B-279E-5B73-F9DA-85D34E0FE4F7}"/>
              </a:ext>
            </a:extLst>
          </p:cNvPr>
          <p:cNvSpPr>
            <a:spLocks noGrp="1"/>
          </p:cNvSpPr>
          <p:nvPr>
            <p:ph type="title"/>
          </p:nvPr>
        </p:nvSpPr>
        <p:spPr>
          <a:xfrm>
            <a:off x="92765" y="18254"/>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6A442D28-486F-AF64-268C-7B998887029F}"/>
              </a:ext>
            </a:extLst>
          </p:cNvPr>
          <p:cNvSpPr>
            <a:spLocks noGrp="1"/>
          </p:cNvSpPr>
          <p:nvPr>
            <p:ph idx="1"/>
          </p:nvPr>
        </p:nvSpPr>
        <p:spPr>
          <a:xfrm>
            <a:off x="281354" y="1617786"/>
            <a:ext cx="11493304" cy="4559178"/>
          </a:xfrm>
        </p:spPr>
        <p:txBody>
          <a:bodyPr>
            <a:normAutofit fontScale="77500" lnSpcReduction="20000"/>
          </a:bodyPr>
          <a:lstStyle/>
          <a:p>
            <a:pPr marL="0" indent="0">
              <a:lnSpc>
                <a:spcPct val="140000"/>
              </a:lnSpc>
              <a:buNone/>
            </a:pPr>
            <a:r>
              <a:rPr lang="en-US" sz="2800" dirty="0">
                <a:solidFill>
                  <a:schemeClr val="tx1"/>
                </a:solidFill>
                <a:latin typeface="Arial" panose="020B0604020202020204" pitchFamily="34" charset="0"/>
                <a:cs typeface="Arial" panose="020B0604020202020204" pitchFamily="34" charset="0"/>
              </a:rPr>
              <a:t>Which of the following statements is true regarding eligibility for the SED Waiver? (select all that apply)</a:t>
            </a:r>
          </a:p>
          <a:p>
            <a:pPr marL="0" indent="0">
              <a:lnSpc>
                <a:spcPct val="140000"/>
              </a:lnSpc>
              <a:buNone/>
            </a:pPr>
            <a:endParaRPr lang="en-US" sz="2800" dirty="0">
              <a:solidFill>
                <a:schemeClr val="tx1"/>
              </a:solidFill>
              <a:latin typeface="Arial" panose="020B0604020202020204" pitchFamily="34" charset="0"/>
              <a:cs typeface="Arial" panose="020B0604020202020204" pitchFamily="34" charset="0"/>
            </a:endParaRPr>
          </a:p>
          <a:p>
            <a:pPr marL="0" indent="0">
              <a:lnSpc>
                <a:spcPct val="140000"/>
              </a:lnSpc>
              <a:buNone/>
            </a:pPr>
            <a:r>
              <a:rPr lang="en-US" sz="2800" dirty="0">
                <a:solidFill>
                  <a:srgbClr val="009D4E"/>
                </a:solidFill>
                <a:latin typeface="Arial" panose="020B0604020202020204" pitchFamily="34" charset="0"/>
                <a:cs typeface="Arial" panose="020B0604020202020204" pitchFamily="34" charset="0"/>
              </a:rPr>
              <a:t>A) </a:t>
            </a:r>
            <a:r>
              <a:rPr lang="en-US" sz="2800" dirty="0">
                <a:solidFill>
                  <a:schemeClr val="tx1"/>
                </a:solidFill>
                <a:latin typeface="Arial" panose="020B0604020202020204" pitchFamily="34" charset="0"/>
                <a:cs typeface="Arial" panose="020B0604020202020204" pitchFamily="34" charset="0"/>
              </a:rPr>
              <a:t>The child must be under age 21.</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B) </a:t>
            </a:r>
            <a:r>
              <a:rPr lang="en-US" sz="2800" dirty="0">
                <a:solidFill>
                  <a:schemeClr val="tx1"/>
                </a:solidFill>
                <a:latin typeface="Arial" panose="020B0604020202020204" pitchFamily="34" charset="0"/>
                <a:cs typeface="Arial" panose="020B0604020202020204" pitchFamily="34" charset="0"/>
              </a:rPr>
              <a:t>The child must reside with a legal guardian or in a foster home with a permanency plan.</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C) </a:t>
            </a:r>
            <a:r>
              <a:rPr lang="en-US" sz="2800" dirty="0">
                <a:solidFill>
                  <a:schemeClr val="tx1"/>
                </a:solidFill>
                <a:latin typeface="Arial" panose="020B0604020202020204" pitchFamily="34" charset="0"/>
                <a:cs typeface="Arial" panose="020B0604020202020204" pitchFamily="34" charset="0"/>
              </a:rPr>
              <a:t>The child must receive at least two waiver services per month to maintain eligibility.</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D) </a:t>
            </a:r>
            <a:r>
              <a:rPr lang="en-US" sz="2800" dirty="0">
                <a:solidFill>
                  <a:schemeClr val="tx1"/>
                </a:solidFill>
                <a:latin typeface="Arial" panose="020B0604020202020204" pitchFamily="34" charset="0"/>
                <a:cs typeface="Arial" panose="020B0604020202020204" pitchFamily="34" charset="0"/>
              </a:rPr>
              <a:t>The child must meet the MDHHS criteria for admission to a state psychiatric hospital.</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E) </a:t>
            </a:r>
            <a:r>
              <a:rPr lang="en-US" sz="2800" dirty="0">
                <a:solidFill>
                  <a:schemeClr val="tx1"/>
                </a:solidFill>
                <a:latin typeface="Arial" panose="020B0604020202020204" pitchFamily="34" charset="0"/>
                <a:cs typeface="Arial" panose="020B0604020202020204" pitchFamily="34" charset="0"/>
              </a:rPr>
              <a:t>The child must be enrolled in the Medicaid state plan.</a:t>
            </a:r>
          </a:p>
          <a:p>
            <a:endParaRPr lang="en-US" dirty="0"/>
          </a:p>
        </p:txBody>
      </p:sp>
      <p:pic>
        <p:nvPicPr>
          <p:cNvPr id="4" name="Audio 5">
            <a:extLst>
              <a:ext uri="{FF2B5EF4-FFF2-40B4-BE49-F238E27FC236}">
                <a16:creationId xmlns:a16="http://schemas.microsoft.com/office/drawing/2014/main" id="{6EBDDB31-3358-4F6D-2D19-CDCCAF6FB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65" y="6026946"/>
            <a:ext cx="812800" cy="812800"/>
          </a:xfrm>
          <a:prstGeom prst="rect">
            <a:avLst/>
          </a:prstGeom>
        </p:spPr>
      </p:pic>
    </p:spTree>
    <p:extLst>
      <p:ext uri="{BB962C8B-B14F-4D97-AF65-F5344CB8AC3E}">
        <p14:creationId xmlns:p14="http://schemas.microsoft.com/office/powerpoint/2010/main" val="189782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3A5B-279E-5B73-F9DA-85D34E0FE4F7}"/>
              </a:ext>
            </a:extLst>
          </p:cNvPr>
          <p:cNvSpPr>
            <a:spLocks noGrp="1"/>
          </p:cNvSpPr>
          <p:nvPr>
            <p:ph type="title"/>
          </p:nvPr>
        </p:nvSpPr>
        <p:spPr>
          <a:xfrm>
            <a:off x="281354" y="0"/>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6A442D28-486F-AF64-268C-7B998887029F}"/>
              </a:ext>
            </a:extLst>
          </p:cNvPr>
          <p:cNvSpPr>
            <a:spLocks noGrp="1"/>
          </p:cNvSpPr>
          <p:nvPr>
            <p:ph idx="1"/>
          </p:nvPr>
        </p:nvSpPr>
        <p:spPr>
          <a:xfrm>
            <a:off x="281353" y="1617786"/>
            <a:ext cx="11735055" cy="4559178"/>
          </a:xfrm>
        </p:spPr>
        <p:txBody>
          <a:bodyPr>
            <a:normAutofit fontScale="77500" lnSpcReduction="20000"/>
          </a:bodyPr>
          <a:lstStyle/>
          <a:p>
            <a:pPr marL="0" indent="0">
              <a:lnSpc>
                <a:spcPct val="120000"/>
              </a:lnSpc>
              <a:buNone/>
            </a:pPr>
            <a:r>
              <a:rPr lang="en-US" sz="2800" dirty="0">
                <a:solidFill>
                  <a:schemeClr val="tx1"/>
                </a:solidFill>
                <a:latin typeface="Arial" panose="020B0604020202020204" pitchFamily="34" charset="0"/>
                <a:cs typeface="Arial" panose="020B0604020202020204" pitchFamily="34" charset="0"/>
              </a:rPr>
              <a:t>Which of the following statements is true regarding eligibility for the SED Waiver? </a:t>
            </a:r>
          </a:p>
          <a:p>
            <a:pPr marL="0" indent="0">
              <a:lnSpc>
                <a:spcPct val="120000"/>
              </a:lnSpc>
              <a:buNone/>
            </a:pPr>
            <a:r>
              <a:rPr lang="en-US" sz="2800" dirty="0">
                <a:solidFill>
                  <a:schemeClr val="tx1"/>
                </a:solidFill>
                <a:latin typeface="Arial" panose="020B0604020202020204" pitchFamily="34" charset="0"/>
                <a:cs typeface="Arial" panose="020B0604020202020204" pitchFamily="34" charset="0"/>
              </a:rPr>
              <a:t>(Correct answers bolded below)</a:t>
            </a:r>
          </a:p>
          <a:p>
            <a:pPr marL="0" indent="0">
              <a:lnSpc>
                <a:spcPct val="140000"/>
              </a:lnSpc>
              <a:buNone/>
            </a:pPr>
            <a:endParaRPr lang="en-US" sz="2800" dirty="0">
              <a:solidFill>
                <a:schemeClr val="tx1"/>
              </a:solidFill>
              <a:latin typeface="Arial" panose="020B0604020202020204" pitchFamily="34" charset="0"/>
              <a:cs typeface="Arial" panose="020B0604020202020204" pitchFamily="34" charset="0"/>
            </a:endParaRPr>
          </a:p>
          <a:p>
            <a:pPr marL="0" indent="0">
              <a:lnSpc>
                <a:spcPct val="140000"/>
              </a:lnSpc>
              <a:buNone/>
            </a:pPr>
            <a:r>
              <a:rPr lang="en-US" sz="2800" b="1" dirty="0">
                <a:solidFill>
                  <a:srgbClr val="009D4E"/>
                </a:solidFill>
                <a:latin typeface="Arial" panose="020B0604020202020204" pitchFamily="34" charset="0"/>
                <a:cs typeface="Arial" panose="020B0604020202020204" pitchFamily="34" charset="0"/>
              </a:rPr>
              <a:t>A) </a:t>
            </a:r>
            <a:r>
              <a:rPr lang="en-US" sz="2800" b="1" dirty="0">
                <a:solidFill>
                  <a:schemeClr val="tx1"/>
                </a:solidFill>
                <a:latin typeface="Arial" panose="020B0604020202020204" pitchFamily="34" charset="0"/>
                <a:cs typeface="Arial" panose="020B0604020202020204" pitchFamily="34" charset="0"/>
              </a:rPr>
              <a:t>The child must be under age 21.</a:t>
            </a:r>
            <a:br>
              <a:rPr lang="en-US" sz="2800" b="1" dirty="0">
                <a:solidFill>
                  <a:schemeClr val="tx1"/>
                </a:solidFill>
                <a:latin typeface="Arial" panose="020B0604020202020204" pitchFamily="34" charset="0"/>
                <a:cs typeface="Arial" panose="020B0604020202020204" pitchFamily="34" charset="0"/>
              </a:rPr>
            </a:br>
            <a:r>
              <a:rPr lang="en-US" sz="2800" b="1" dirty="0">
                <a:solidFill>
                  <a:srgbClr val="009D4E"/>
                </a:solidFill>
                <a:latin typeface="Arial" panose="020B0604020202020204" pitchFamily="34" charset="0"/>
                <a:cs typeface="Arial" panose="020B0604020202020204" pitchFamily="34" charset="0"/>
              </a:rPr>
              <a:t>B) </a:t>
            </a:r>
            <a:r>
              <a:rPr lang="en-US" sz="2800" b="1" dirty="0">
                <a:solidFill>
                  <a:schemeClr val="tx1"/>
                </a:solidFill>
                <a:latin typeface="Arial" panose="020B0604020202020204" pitchFamily="34" charset="0"/>
                <a:cs typeface="Arial" panose="020B0604020202020204" pitchFamily="34" charset="0"/>
              </a:rPr>
              <a:t>The child must reside with a legal guardian or in a foster home with a permanency plan.</a:t>
            </a:r>
            <a:br>
              <a:rPr lang="en-US" sz="2800" dirty="0">
                <a:solidFill>
                  <a:schemeClr val="tx1"/>
                </a:solidFill>
                <a:latin typeface="Arial" panose="020B0604020202020204" pitchFamily="34" charset="0"/>
                <a:cs typeface="Arial" panose="020B0604020202020204" pitchFamily="34" charset="0"/>
              </a:rPr>
            </a:br>
            <a:r>
              <a:rPr lang="en-US" sz="2800" dirty="0">
                <a:solidFill>
                  <a:srgbClr val="009D4E"/>
                </a:solidFill>
                <a:latin typeface="Arial" panose="020B0604020202020204" pitchFamily="34" charset="0"/>
                <a:cs typeface="Arial" panose="020B0604020202020204" pitchFamily="34" charset="0"/>
              </a:rPr>
              <a:t>C) </a:t>
            </a:r>
            <a:r>
              <a:rPr lang="en-US" sz="2800" dirty="0">
                <a:solidFill>
                  <a:schemeClr val="tx1"/>
                </a:solidFill>
                <a:latin typeface="Arial" panose="020B0604020202020204" pitchFamily="34" charset="0"/>
                <a:cs typeface="Arial" panose="020B0604020202020204" pitchFamily="34" charset="0"/>
              </a:rPr>
              <a:t>The child must receive at least two waiver services per month to maintain eligibility.</a:t>
            </a:r>
            <a:br>
              <a:rPr lang="en-US" sz="2800" dirty="0">
                <a:solidFill>
                  <a:schemeClr val="tx1"/>
                </a:solidFill>
                <a:latin typeface="Arial" panose="020B0604020202020204" pitchFamily="34" charset="0"/>
                <a:cs typeface="Arial" panose="020B0604020202020204" pitchFamily="34" charset="0"/>
              </a:rPr>
            </a:br>
            <a:r>
              <a:rPr lang="en-US" sz="2800" b="1" dirty="0">
                <a:solidFill>
                  <a:srgbClr val="009D4E"/>
                </a:solidFill>
                <a:latin typeface="Arial" panose="020B0604020202020204" pitchFamily="34" charset="0"/>
                <a:cs typeface="Arial" panose="020B0604020202020204" pitchFamily="34" charset="0"/>
              </a:rPr>
              <a:t>D) </a:t>
            </a:r>
            <a:r>
              <a:rPr lang="en-US" sz="2800" b="1" dirty="0">
                <a:solidFill>
                  <a:schemeClr val="tx1"/>
                </a:solidFill>
                <a:latin typeface="Arial" panose="020B0604020202020204" pitchFamily="34" charset="0"/>
                <a:cs typeface="Arial" panose="020B0604020202020204" pitchFamily="34" charset="0"/>
              </a:rPr>
              <a:t>The child must meet the MDHHS criteria for admission to a state psychiatric hospital.</a:t>
            </a:r>
            <a:br>
              <a:rPr lang="en-US" sz="2800" b="1" dirty="0">
                <a:solidFill>
                  <a:schemeClr val="tx1"/>
                </a:solidFill>
                <a:latin typeface="Arial" panose="020B0604020202020204" pitchFamily="34" charset="0"/>
                <a:cs typeface="Arial" panose="020B0604020202020204" pitchFamily="34" charset="0"/>
              </a:rPr>
            </a:br>
            <a:r>
              <a:rPr lang="en-US" sz="2800" b="1" dirty="0">
                <a:solidFill>
                  <a:srgbClr val="009D4E"/>
                </a:solidFill>
                <a:latin typeface="Arial" panose="020B0604020202020204" pitchFamily="34" charset="0"/>
                <a:cs typeface="Arial" panose="020B0604020202020204" pitchFamily="34" charset="0"/>
              </a:rPr>
              <a:t>E) </a:t>
            </a:r>
            <a:r>
              <a:rPr lang="en-US" sz="2800" b="1" dirty="0">
                <a:solidFill>
                  <a:schemeClr val="tx1"/>
                </a:solidFill>
                <a:latin typeface="Arial" panose="020B0604020202020204" pitchFamily="34" charset="0"/>
                <a:cs typeface="Arial" panose="020B0604020202020204" pitchFamily="34" charset="0"/>
              </a:rPr>
              <a:t>The child must be enrolled in the Medicaid state plan.</a:t>
            </a:r>
          </a:p>
          <a:p>
            <a:endParaRPr lang="en-US" dirty="0"/>
          </a:p>
        </p:txBody>
      </p:sp>
      <p:pic>
        <p:nvPicPr>
          <p:cNvPr id="5" name="Audio 9">
            <a:extLst>
              <a:ext uri="{FF2B5EF4-FFF2-40B4-BE49-F238E27FC236}">
                <a16:creationId xmlns:a16="http://schemas.microsoft.com/office/drawing/2014/main" id="{00453D1D-C51B-42B9-E5A8-682DF7512F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 y="6062786"/>
            <a:ext cx="812800" cy="812800"/>
          </a:xfrm>
          <a:prstGeom prst="rect">
            <a:avLst/>
          </a:prstGeom>
        </p:spPr>
      </p:pic>
    </p:spTree>
    <p:extLst>
      <p:ext uri="{BB962C8B-B14F-4D97-AF65-F5344CB8AC3E}">
        <p14:creationId xmlns:p14="http://schemas.microsoft.com/office/powerpoint/2010/main" val="31420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04FC-1105-5175-289A-08C94F79A387}"/>
              </a:ext>
            </a:extLst>
          </p:cNvPr>
          <p:cNvSpPr>
            <a:spLocks noGrp="1"/>
          </p:cNvSpPr>
          <p:nvPr>
            <p:ph type="title"/>
          </p:nvPr>
        </p:nvSpPr>
        <p:spPr>
          <a:xfrm>
            <a:off x="132522" y="18255"/>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491C7D7B-C3C2-CB01-57F7-978E2C066543}"/>
              </a:ext>
            </a:extLst>
          </p:cNvPr>
          <p:cNvSpPr>
            <a:spLocks noGrp="1"/>
          </p:cNvSpPr>
          <p:nvPr>
            <p:ph idx="1"/>
          </p:nvPr>
        </p:nvSpPr>
        <p:spPr>
          <a:xfrm>
            <a:off x="478301" y="1589649"/>
            <a:ext cx="11352627" cy="4587314"/>
          </a:xfrm>
        </p:spPr>
        <p:txBody>
          <a:bodyPr>
            <a:normAutofit/>
          </a:bodyPr>
          <a:lstStyle/>
          <a:p>
            <a:pPr marL="0" indent="0">
              <a:lnSpc>
                <a:spcPct val="140000"/>
              </a:lnSpc>
              <a:buNone/>
            </a:pPr>
            <a:r>
              <a:rPr lang="en-US" sz="2400" dirty="0">
                <a:solidFill>
                  <a:schemeClr val="tx1"/>
                </a:solidFill>
                <a:latin typeface="Arial" panose="020B0604020202020204" pitchFamily="34" charset="0"/>
                <a:cs typeface="Arial" panose="020B0604020202020204" pitchFamily="34" charset="0"/>
              </a:rPr>
              <a:t>Who is responsible for assessing potential candidates for the SED </a:t>
            </a:r>
            <a:r>
              <a:rPr lang="en-US" sz="2400" dirty="0"/>
              <a:t>W</a:t>
            </a:r>
            <a:r>
              <a:rPr lang="en-US" sz="2400" dirty="0">
                <a:solidFill>
                  <a:schemeClr val="tx1"/>
                </a:solidFill>
                <a:latin typeface="Arial" panose="020B0604020202020204" pitchFamily="34" charset="0"/>
                <a:cs typeface="Arial" panose="020B0604020202020204" pitchFamily="34" charset="0"/>
              </a:rPr>
              <a:t>aiver?</a:t>
            </a:r>
          </a:p>
          <a:p>
            <a:pPr marL="0" indent="0">
              <a:lnSpc>
                <a:spcPct val="140000"/>
              </a:lnSpc>
              <a:buNone/>
            </a:pPr>
            <a:r>
              <a:rPr lang="en-US" sz="2400" dirty="0">
                <a:solidFill>
                  <a:srgbClr val="009D4E"/>
                </a:solidFill>
                <a:latin typeface="Arial" panose="020B0604020202020204" pitchFamily="34" charset="0"/>
                <a:cs typeface="Arial" panose="020B0604020202020204" pitchFamily="34" charset="0"/>
              </a:rPr>
              <a:t>A) </a:t>
            </a:r>
            <a:r>
              <a:rPr lang="en-US" sz="2400" dirty="0">
                <a:solidFill>
                  <a:schemeClr val="tx1"/>
                </a:solidFill>
                <a:latin typeface="Arial" panose="020B0604020202020204" pitchFamily="34" charset="0"/>
                <a:cs typeface="Arial" panose="020B0604020202020204" pitchFamily="34" charset="0"/>
              </a:rPr>
              <a:t>The child's family.</a:t>
            </a:r>
            <a:br>
              <a:rPr lang="en-US" sz="2400" dirty="0">
                <a:solidFill>
                  <a:schemeClr val="tx1"/>
                </a:solidFill>
                <a:latin typeface="Arial" panose="020B0604020202020204" pitchFamily="34" charset="0"/>
                <a:cs typeface="Arial" panose="020B0604020202020204" pitchFamily="34" charset="0"/>
              </a:rPr>
            </a:br>
            <a:r>
              <a:rPr lang="en-US" sz="2400" dirty="0">
                <a:solidFill>
                  <a:srgbClr val="009D4E"/>
                </a:solidFill>
                <a:latin typeface="Arial" panose="020B0604020202020204" pitchFamily="34" charset="0"/>
                <a:cs typeface="Arial" panose="020B0604020202020204" pitchFamily="34" charset="0"/>
              </a:rPr>
              <a:t>B) </a:t>
            </a:r>
            <a:r>
              <a:rPr lang="en-US" sz="2400" dirty="0">
                <a:solidFill>
                  <a:schemeClr val="tx1"/>
                </a:solidFill>
                <a:latin typeface="Arial" panose="020B0604020202020204" pitchFamily="34" charset="0"/>
                <a:cs typeface="Arial" panose="020B0604020202020204" pitchFamily="34" charset="0"/>
              </a:rPr>
              <a:t>The wraparound </a:t>
            </a:r>
            <a:r>
              <a:rPr lang="en-US" sz="2400" dirty="0"/>
              <a:t>f</a:t>
            </a:r>
            <a:r>
              <a:rPr lang="en-US" sz="2400" dirty="0">
                <a:solidFill>
                  <a:schemeClr val="tx1"/>
                </a:solidFill>
                <a:latin typeface="Arial" panose="020B0604020202020204" pitchFamily="34" charset="0"/>
                <a:cs typeface="Arial" panose="020B0604020202020204" pitchFamily="34" charset="0"/>
              </a:rPr>
              <a:t>acilitator.</a:t>
            </a:r>
            <a:br>
              <a:rPr lang="en-US" sz="2400" dirty="0">
                <a:solidFill>
                  <a:schemeClr val="tx1"/>
                </a:solidFill>
                <a:latin typeface="Arial" panose="020B0604020202020204" pitchFamily="34" charset="0"/>
                <a:cs typeface="Arial" panose="020B0604020202020204" pitchFamily="34" charset="0"/>
              </a:rPr>
            </a:br>
            <a:r>
              <a:rPr lang="en-US" sz="2400" dirty="0">
                <a:solidFill>
                  <a:srgbClr val="009D4E"/>
                </a:solidFill>
                <a:latin typeface="Arial" panose="020B0604020202020204" pitchFamily="34" charset="0"/>
                <a:cs typeface="Arial" panose="020B0604020202020204" pitchFamily="34" charset="0"/>
              </a:rPr>
              <a:t>C) </a:t>
            </a:r>
            <a:r>
              <a:rPr lang="en-US" sz="2400" dirty="0">
                <a:solidFill>
                  <a:schemeClr val="tx1"/>
                </a:solidFill>
                <a:latin typeface="Arial" panose="020B0604020202020204" pitchFamily="34" charset="0"/>
                <a:cs typeface="Arial" panose="020B0604020202020204" pitchFamily="34" charset="0"/>
              </a:rPr>
              <a:t>The CMHSP.</a:t>
            </a:r>
            <a:br>
              <a:rPr lang="en-US" sz="2400" dirty="0">
                <a:solidFill>
                  <a:schemeClr val="tx1"/>
                </a:solidFill>
                <a:latin typeface="Arial" panose="020B0604020202020204" pitchFamily="34" charset="0"/>
                <a:cs typeface="Arial" panose="020B0604020202020204" pitchFamily="34" charset="0"/>
              </a:rPr>
            </a:br>
            <a:r>
              <a:rPr lang="en-US" sz="2400" dirty="0">
                <a:solidFill>
                  <a:srgbClr val="009D4E"/>
                </a:solidFill>
                <a:latin typeface="Arial" panose="020B0604020202020204" pitchFamily="34" charset="0"/>
                <a:cs typeface="Arial" panose="020B0604020202020204" pitchFamily="34" charset="0"/>
              </a:rPr>
              <a:t>D) </a:t>
            </a:r>
            <a:r>
              <a:rPr lang="en-US" sz="2400" dirty="0">
                <a:solidFill>
                  <a:schemeClr val="tx1"/>
                </a:solidFill>
                <a:latin typeface="Arial" panose="020B0604020202020204" pitchFamily="34" charset="0"/>
                <a:cs typeface="Arial" panose="020B0604020202020204" pitchFamily="34" charset="0"/>
              </a:rPr>
              <a:t>MDHHS.</a:t>
            </a:r>
          </a:p>
          <a:p>
            <a:endParaRPr lang="en-US" dirty="0"/>
          </a:p>
        </p:txBody>
      </p:sp>
      <p:pic>
        <p:nvPicPr>
          <p:cNvPr id="4" name="Audio 7">
            <a:extLst>
              <a:ext uri="{FF2B5EF4-FFF2-40B4-BE49-F238E27FC236}">
                <a16:creationId xmlns:a16="http://schemas.microsoft.com/office/drawing/2014/main" id="{167A62CF-91FB-B2CA-2622-3BAA8B0FBB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2522" y="5911850"/>
            <a:ext cx="812800" cy="812800"/>
          </a:xfrm>
          <a:prstGeom prst="rect">
            <a:avLst/>
          </a:prstGeom>
        </p:spPr>
      </p:pic>
    </p:spTree>
    <p:extLst>
      <p:ext uri="{BB962C8B-B14F-4D97-AF65-F5344CB8AC3E}">
        <p14:creationId xmlns:p14="http://schemas.microsoft.com/office/powerpoint/2010/main" val="18581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04FC-1105-5175-289A-08C94F79A387}"/>
              </a:ext>
            </a:extLst>
          </p:cNvPr>
          <p:cNvSpPr>
            <a:spLocks noGrp="1"/>
          </p:cNvSpPr>
          <p:nvPr>
            <p:ph type="title"/>
          </p:nvPr>
        </p:nvSpPr>
        <p:spPr>
          <a:xfrm>
            <a:off x="102704" y="0"/>
            <a:ext cx="903793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491C7D7B-C3C2-CB01-57F7-978E2C066543}"/>
              </a:ext>
            </a:extLst>
          </p:cNvPr>
          <p:cNvSpPr>
            <a:spLocks noGrp="1"/>
          </p:cNvSpPr>
          <p:nvPr>
            <p:ph idx="1"/>
          </p:nvPr>
        </p:nvSpPr>
        <p:spPr>
          <a:xfrm>
            <a:off x="478301" y="1589649"/>
            <a:ext cx="11352627" cy="4473221"/>
          </a:xfrm>
        </p:spPr>
        <p:txBody>
          <a:bodyPr>
            <a:normAutofit/>
          </a:bodyPr>
          <a:lstStyle/>
          <a:p>
            <a:pPr marL="0" indent="0">
              <a:lnSpc>
                <a:spcPct val="140000"/>
              </a:lnSpc>
              <a:buNone/>
            </a:pPr>
            <a:r>
              <a:rPr lang="en-US" sz="2400" dirty="0">
                <a:solidFill>
                  <a:schemeClr val="tx1"/>
                </a:solidFill>
                <a:latin typeface="Arial" panose="020B0604020202020204" pitchFamily="34" charset="0"/>
                <a:cs typeface="Arial" panose="020B0604020202020204" pitchFamily="34" charset="0"/>
              </a:rPr>
              <a:t>Who is responsible for assessing potential candidates for the SED Waiver?</a:t>
            </a:r>
          </a:p>
          <a:p>
            <a:pPr marL="0" indent="0">
              <a:lnSpc>
                <a:spcPct val="140000"/>
              </a:lnSpc>
              <a:buNone/>
            </a:pPr>
            <a:r>
              <a:rPr lang="en-US" sz="2400" dirty="0">
                <a:solidFill>
                  <a:srgbClr val="009D4E"/>
                </a:solidFill>
                <a:latin typeface="Arial" panose="020B0604020202020204" pitchFamily="34" charset="0"/>
                <a:cs typeface="Arial" panose="020B0604020202020204" pitchFamily="34" charset="0"/>
              </a:rPr>
              <a:t>A) </a:t>
            </a:r>
            <a:r>
              <a:rPr lang="en-US" sz="2400" dirty="0">
                <a:solidFill>
                  <a:schemeClr val="tx1"/>
                </a:solidFill>
                <a:latin typeface="Arial" panose="020B0604020202020204" pitchFamily="34" charset="0"/>
                <a:cs typeface="Arial" panose="020B0604020202020204" pitchFamily="34" charset="0"/>
              </a:rPr>
              <a:t>The child's family.</a:t>
            </a:r>
            <a:br>
              <a:rPr lang="en-US" sz="2400" dirty="0">
                <a:solidFill>
                  <a:schemeClr val="tx1"/>
                </a:solidFill>
                <a:latin typeface="Arial" panose="020B0604020202020204" pitchFamily="34" charset="0"/>
                <a:cs typeface="Arial" panose="020B0604020202020204" pitchFamily="34" charset="0"/>
              </a:rPr>
            </a:br>
            <a:r>
              <a:rPr lang="en-US" sz="2400" dirty="0">
                <a:solidFill>
                  <a:srgbClr val="009D4E"/>
                </a:solidFill>
                <a:latin typeface="Arial" panose="020B0604020202020204" pitchFamily="34" charset="0"/>
                <a:cs typeface="Arial" panose="020B0604020202020204" pitchFamily="34" charset="0"/>
              </a:rPr>
              <a:t>B) </a:t>
            </a:r>
            <a:r>
              <a:rPr lang="en-US" sz="2400" dirty="0">
                <a:solidFill>
                  <a:schemeClr val="tx1"/>
                </a:solidFill>
                <a:latin typeface="Arial" panose="020B0604020202020204" pitchFamily="34" charset="0"/>
                <a:cs typeface="Arial" panose="020B0604020202020204" pitchFamily="34" charset="0"/>
              </a:rPr>
              <a:t>The Wraparound Facilitator.</a:t>
            </a:r>
            <a:br>
              <a:rPr lang="en-US" sz="2400" dirty="0">
                <a:solidFill>
                  <a:schemeClr val="tx1"/>
                </a:solidFill>
                <a:latin typeface="Arial" panose="020B0604020202020204" pitchFamily="34" charset="0"/>
                <a:cs typeface="Arial" panose="020B0604020202020204" pitchFamily="34" charset="0"/>
              </a:rPr>
            </a:br>
            <a:r>
              <a:rPr lang="en-US" sz="2400" b="1" dirty="0">
                <a:solidFill>
                  <a:srgbClr val="009D4E"/>
                </a:solidFill>
                <a:latin typeface="Arial" panose="020B0604020202020204" pitchFamily="34" charset="0"/>
                <a:cs typeface="Arial" panose="020B0604020202020204" pitchFamily="34" charset="0"/>
              </a:rPr>
              <a:t>C) </a:t>
            </a:r>
            <a:r>
              <a:rPr lang="en-US" sz="2400" b="1" dirty="0">
                <a:solidFill>
                  <a:schemeClr val="tx1"/>
                </a:solidFill>
                <a:latin typeface="Arial" panose="020B0604020202020204" pitchFamily="34" charset="0"/>
                <a:cs typeface="Arial" panose="020B0604020202020204" pitchFamily="34" charset="0"/>
              </a:rPr>
              <a:t>The CMHSP.</a:t>
            </a:r>
            <a:br>
              <a:rPr lang="en-US" sz="2400" dirty="0">
                <a:solidFill>
                  <a:schemeClr val="tx1"/>
                </a:solidFill>
                <a:latin typeface="Arial" panose="020B0604020202020204" pitchFamily="34" charset="0"/>
                <a:cs typeface="Arial" panose="020B0604020202020204" pitchFamily="34" charset="0"/>
              </a:rPr>
            </a:br>
            <a:r>
              <a:rPr lang="en-US" sz="2400" dirty="0">
                <a:solidFill>
                  <a:srgbClr val="009D4E"/>
                </a:solidFill>
                <a:latin typeface="Arial" panose="020B0604020202020204" pitchFamily="34" charset="0"/>
                <a:cs typeface="Arial" panose="020B0604020202020204" pitchFamily="34" charset="0"/>
              </a:rPr>
              <a:t>D) </a:t>
            </a:r>
            <a:r>
              <a:rPr lang="en-US" sz="2400" dirty="0">
                <a:solidFill>
                  <a:schemeClr val="tx1"/>
                </a:solidFill>
                <a:latin typeface="Arial" panose="020B0604020202020204" pitchFamily="34" charset="0"/>
                <a:cs typeface="Arial" panose="020B0604020202020204" pitchFamily="34" charset="0"/>
              </a:rPr>
              <a:t>MDHHS.</a:t>
            </a:r>
          </a:p>
          <a:p>
            <a:pPr marL="0" indent="0">
              <a:buNone/>
            </a:pPr>
            <a:endParaRPr lang="en-US" dirty="0"/>
          </a:p>
        </p:txBody>
      </p:sp>
      <p:pic>
        <p:nvPicPr>
          <p:cNvPr id="5" name="Audio 6">
            <a:extLst>
              <a:ext uri="{FF2B5EF4-FFF2-40B4-BE49-F238E27FC236}">
                <a16:creationId xmlns:a16="http://schemas.microsoft.com/office/drawing/2014/main" id="{892F6033-F2E4-0489-CDB0-2D1ECAB306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04" y="5920555"/>
            <a:ext cx="812800" cy="812800"/>
          </a:xfrm>
          <a:prstGeom prst="rect">
            <a:avLst/>
          </a:prstGeom>
        </p:spPr>
      </p:pic>
    </p:spTree>
    <p:extLst>
      <p:ext uri="{BB962C8B-B14F-4D97-AF65-F5344CB8AC3E}">
        <p14:creationId xmlns:p14="http://schemas.microsoft.com/office/powerpoint/2010/main" val="20156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86B7-5BE3-756E-EB6A-E2AE14BD165F}"/>
              </a:ext>
            </a:extLst>
          </p:cNvPr>
          <p:cNvSpPr>
            <a:spLocks noGrp="1"/>
          </p:cNvSpPr>
          <p:nvPr>
            <p:ph type="title"/>
          </p:nvPr>
        </p:nvSpPr>
        <p:spPr>
          <a:xfrm>
            <a:off x="0" y="18255"/>
            <a:ext cx="10038522" cy="1325564"/>
          </a:xfrm>
        </p:spPr>
        <p:txBody>
          <a:bodyPr>
            <a:normAutofit/>
          </a:bodyPr>
          <a:lstStyle/>
          <a:p>
            <a:r>
              <a:rPr lang="en-US" sz="4000" b="1" dirty="0"/>
              <a:t>The Children’s Waiver Program</a:t>
            </a:r>
          </a:p>
        </p:txBody>
      </p:sp>
      <p:sp>
        <p:nvSpPr>
          <p:cNvPr id="3" name="Content Placeholder 2">
            <a:extLst>
              <a:ext uri="{FF2B5EF4-FFF2-40B4-BE49-F238E27FC236}">
                <a16:creationId xmlns:a16="http://schemas.microsoft.com/office/drawing/2014/main" id="{6E6FCB27-E1CC-BE63-247A-FEAC13AFC417}"/>
              </a:ext>
            </a:extLst>
          </p:cNvPr>
          <p:cNvSpPr>
            <a:spLocks noGrp="1"/>
          </p:cNvSpPr>
          <p:nvPr>
            <p:ph idx="1"/>
          </p:nvPr>
        </p:nvSpPr>
        <p:spPr>
          <a:xfrm>
            <a:off x="239151" y="1575582"/>
            <a:ext cx="11535507" cy="4601381"/>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The CWP is the only waiver that can waive parental income and resources in determining Medicaid eligibility for those who meet the other CWP eligibility criteria. </a:t>
            </a:r>
            <a:endParaRPr lang="en-US" sz="2800" dirty="0">
              <a:solidFill>
                <a:schemeClr val="tx1"/>
              </a:solidFill>
              <a:effectLst/>
              <a:latin typeface="Arial" panose="020B0604020202020204" pitchFamily="34" charset="0"/>
              <a:cs typeface="Arial" panose="020B0604020202020204" pitchFamily="34" charset="0"/>
            </a:endParaRPr>
          </a:p>
          <a:p>
            <a:pPr marL="0" indent="0">
              <a:buNone/>
            </a:pPr>
            <a:endParaRPr lang="en-US" sz="2800" dirty="0">
              <a:solidFill>
                <a:schemeClr val="tx1"/>
              </a:solidFill>
              <a:effectLst/>
              <a:latin typeface="Arial" panose="020B0604020202020204" pitchFamily="34" charset="0"/>
              <a:cs typeface="Arial" panose="020B0604020202020204" pitchFamily="34" charset="0"/>
            </a:endParaRPr>
          </a:p>
          <a:p>
            <a:r>
              <a:rPr lang="en-US" sz="2800" dirty="0">
                <a:solidFill>
                  <a:schemeClr val="tx1"/>
                </a:solidFill>
                <a:effectLst/>
                <a:latin typeface="Arial" panose="020B0604020202020204" pitchFamily="34" charset="0"/>
                <a:cs typeface="Arial" panose="020B0604020202020204" pitchFamily="34" charset="0"/>
              </a:rPr>
              <a:t>The CWP enables Medicaid to fund necessary HCBS for children with I/DD who reside with their birth or legally adoptive parent(s) or with a relative who has been named legal guardian under state law.</a:t>
            </a:r>
          </a:p>
          <a:p>
            <a:pPr marL="0" indent="0">
              <a:buNone/>
            </a:pPr>
            <a:endParaRPr lang="en-US" sz="2800" dirty="0">
              <a:solidFill>
                <a:schemeClr val="tx1"/>
              </a:solidFill>
              <a:effectLst/>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Some services such as environmental </a:t>
            </a:r>
            <a:r>
              <a:rPr lang="en-US" dirty="0"/>
              <a:t>a</a:t>
            </a:r>
            <a:r>
              <a:rPr lang="en-US" sz="2800" dirty="0">
                <a:solidFill>
                  <a:schemeClr val="tx1"/>
                </a:solidFill>
                <a:latin typeface="Arial" panose="020B0604020202020204" pitchFamily="34" charset="0"/>
                <a:cs typeface="Arial" panose="020B0604020202020204" pitchFamily="34" charset="0"/>
              </a:rPr>
              <a:t>ccessibility </a:t>
            </a:r>
            <a:r>
              <a:rPr lang="en-US" dirty="0"/>
              <a:t>a</a:t>
            </a:r>
            <a:r>
              <a:rPr lang="en-US" sz="2800" dirty="0">
                <a:solidFill>
                  <a:schemeClr val="tx1"/>
                </a:solidFill>
                <a:latin typeface="Arial" panose="020B0604020202020204" pitchFamily="34" charset="0"/>
                <a:cs typeface="Arial" panose="020B0604020202020204" pitchFamily="34" charset="0"/>
              </a:rPr>
              <a:t>daptations (EAA) require prior authorization from MDHHS.</a:t>
            </a:r>
            <a:endParaRPr lang="en-US" sz="2800" dirty="0">
              <a:solidFill>
                <a:schemeClr val="tx1"/>
              </a:solidFill>
              <a:effectLst/>
              <a:latin typeface="Arial" panose="020B0604020202020204" pitchFamily="34" charset="0"/>
              <a:cs typeface="Arial" panose="020B0604020202020204" pitchFamily="34" charset="0"/>
            </a:endParaRPr>
          </a:p>
          <a:p>
            <a:endParaRPr lang="en-US" dirty="0"/>
          </a:p>
        </p:txBody>
      </p:sp>
      <p:pic>
        <p:nvPicPr>
          <p:cNvPr id="4" name="Audio 13">
            <a:extLst>
              <a:ext uri="{FF2B5EF4-FFF2-40B4-BE49-F238E27FC236}">
                <a16:creationId xmlns:a16="http://schemas.microsoft.com/office/drawing/2014/main" id="{3D1D4AAE-889A-3CE3-BDEF-418715C7FA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2" y="6002326"/>
            <a:ext cx="812800" cy="812800"/>
          </a:xfrm>
          <a:prstGeom prst="rect">
            <a:avLst/>
          </a:prstGeom>
        </p:spPr>
      </p:pic>
    </p:spTree>
    <p:extLst>
      <p:ext uri="{BB962C8B-B14F-4D97-AF65-F5344CB8AC3E}">
        <p14:creationId xmlns:p14="http://schemas.microsoft.com/office/powerpoint/2010/main" val="292648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78F7-E263-747B-7ED4-5BC8C2B46D8D}"/>
              </a:ext>
            </a:extLst>
          </p:cNvPr>
          <p:cNvSpPr>
            <a:spLocks noGrp="1"/>
          </p:cNvSpPr>
          <p:nvPr>
            <p:ph type="title"/>
          </p:nvPr>
        </p:nvSpPr>
        <p:spPr>
          <a:xfrm>
            <a:off x="0" y="1170883"/>
            <a:ext cx="4217437" cy="1325563"/>
          </a:xfrm>
        </p:spPr>
        <p:txBody>
          <a:bodyPr>
            <a:normAutofit/>
          </a:bodyPr>
          <a:lstStyle/>
          <a:p>
            <a:r>
              <a:rPr lang="en-US" b="1" dirty="0"/>
              <a:t>PART 1:</a:t>
            </a:r>
          </a:p>
        </p:txBody>
      </p:sp>
      <p:sp>
        <p:nvSpPr>
          <p:cNvPr id="3" name="TextBox 2">
            <a:extLst>
              <a:ext uri="{FF2B5EF4-FFF2-40B4-BE49-F238E27FC236}">
                <a16:creationId xmlns:a16="http://schemas.microsoft.com/office/drawing/2014/main" id="{FDD94801-DFE7-93F4-7DA7-947C97135E04}"/>
              </a:ext>
            </a:extLst>
          </p:cNvPr>
          <p:cNvSpPr txBox="1"/>
          <p:nvPr/>
        </p:nvSpPr>
        <p:spPr>
          <a:xfrm>
            <a:off x="953311" y="2801566"/>
            <a:ext cx="9863847"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The Evolution of HCBS in Michigan</a:t>
            </a:r>
          </a:p>
        </p:txBody>
      </p:sp>
      <p:pic>
        <p:nvPicPr>
          <p:cNvPr id="4" name="Audio 6">
            <a:extLst>
              <a:ext uri="{FF2B5EF4-FFF2-40B4-BE49-F238E27FC236}">
                <a16:creationId xmlns:a16="http://schemas.microsoft.com/office/drawing/2014/main" id="{89D6DD6A-0201-4FE4-B676-7279D8118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4950" y="5959475"/>
            <a:ext cx="812800" cy="812800"/>
          </a:xfrm>
          <a:prstGeom prst="rect">
            <a:avLst/>
          </a:prstGeom>
        </p:spPr>
      </p:pic>
    </p:spTree>
    <p:extLst>
      <p:ext uri="{BB962C8B-B14F-4D97-AF65-F5344CB8AC3E}">
        <p14:creationId xmlns:p14="http://schemas.microsoft.com/office/powerpoint/2010/main" val="39707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9930-8236-25EB-220F-F6FF6D4FAF6D}"/>
              </a:ext>
            </a:extLst>
          </p:cNvPr>
          <p:cNvSpPr>
            <a:spLocks noGrp="1"/>
          </p:cNvSpPr>
          <p:nvPr>
            <p:ph type="title"/>
          </p:nvPr>
        </p:nvSpPr>
        <p:spPr>
          <a:xfrm>
            <a:off x="0" y="0"/>
            <a:ext cx="9037938" cy="1325564"/>
          </a:xfrm>
        </p:spPr>
        <p:txBody>
          <a:bodyPr>
            <a:normAutofit/>
          </a:bodyPr>
          <a:lstStyle/>
          <a:p>
            <a:r>
              <a:rPr lang="en-US" sz="4000" b="1" dirty="0"/>
              <a:t>CWP- Key Provisions</a:t>
            </a:r>
          </a:p>
        </p:txBody>
      </p:sp>
      <p:sp>
        <p:nvSpPr>
          <p:cNvPr id="3" name="Content Placeholder 2">
            <a:extLst>
              <a:ext uri="{FF2B5EF4-FFF2-40B4-BE49-F238E27FC236}">
                <a16:creationId xmlns:a16="http://schemas.microsoft.com/office/drawing/2014/main" id="{F0FA037C-52BA-0756-5B5B-7A0469594069}"/>
              </a:ext>
            </a:extLst>
          </p:cNvPr>
          <p:cNvSpPr>
            <a:spLocks noGrp="1"/>
          </p:cNvSpPr>
          <p:nvPr>
            <p:ph idx="1"/>
          </p:nvPr>
        </p:nvSpPr>
        <p:spPr>
          <a:xfrm>
            <a:off x="437857" y="1328767"/>
            <a:ext cx="11316286" cy="5159641"/>
          </a:xfrm>
        </p:spPr>
        <p:txBody>
          <a:bodyPr>
            <a:normAutofit fontScale="92500" lnSpcReduction="10000"/>
          </a:bodyPr>
          <a:lstStyle/>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effectLst/>
                <a:latin typeface="Arial" panose="020B0604020202020204" pitchFamily="34" charset="0"/>
                <a:cs typeface="Arial" panose="020B0604020202020204" pitchFamily="34" charset="0"/>
              </a:rPr>
              <a:t>The CMHSP is responsible for assessing individuals for waiver eligibility  and the CMHSP is also responsible for referring potential waiver enrollees by completing the CWP MichiCANS form and sending it to MDHHS to determine priority rating.</a:t>
            </a:r>
          </a:p>
          <a:p>
            <a:pPr marL="0" indent="0">
              <a:buNone/>
            </a:pP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effectLst/>
                <a:latin typeface="Arial" panose="020B0604020202020204" pitchFamily="34" charset="0"/>
                <a:cs typeface="Arial" panose="020B0604020202020204" pitchFamily="34" charset="0"/>
              </a:rPr>
              <a:t>The CMHSP is responsible for the coordination of the child’s waiver services. The case manager, the child and their family, friends and other professional members of the planning team work cooperatively to identify the child’s needs and to secure the necessary services. </a:t>
            </a: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effectLst/>
                <a:latin typeface="Arial" panose="020B0604020202020204" pitchFamily="34" charset="0"/>
                <a:cs typeface="Arial" panose="020B0604020202020204" pitchFamily="34" charset="0"/>
              </a:rPr>
              <a:t>A CWP beneficiary must receive at least one children’s waiver service per month to retain eligibility. </a:t>
            </a:r>
            <a:endParaRPr lang="en-US" sz="2800" dirty="0">
              <a:solidFill>
                <a:schemeClr val="tx1"/>
              </a:solidFill>
              <a:latin typeface="Arial" panose="020B0604020202020204" pitchFamily="34" charset="0"/>
              <a:cs typeface="Arial" panose="020B0604020202020204" pitchFamily="34" charset="0"/>
            </a:endParaRPr>
          </a:p>
          <a:p>
            <a:endParaRPr lang="en-US" dirty="0"/>
          </a:p>
        </p:txBody>
      </p:sp>
      <p:pic>
        <p:nvPicPr>
          <p:cNvPr id="4" name="Audio 5">
            <a:extLst>
              <a:ext uri="{FF2B5EF4-FFF2-40B4-BE49-F238E27FC236}">
                <a16:creationId xmlns:a16="http://schemas.microsoft.com/office/drawing/2014/main" id="{C1D3ECED-69F9-7963-3897-4BB12F3E74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491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A72B-26EA-36B0-5968-0A7C4CEA765A}"/>
              </a:ext>
            </a:extLst>
          </p:cNvPr>
          <p:cNvSpPr>
            <a:spLocks noGrp="1"/>
          </p:cNvSpPr>
          <p:nvPr>
            <p:ph type="title"/>
          </p:nvPr>
        </p:nvSpPr>
        <p:spPr>
          <a:xfrm>
            <a:off x="82826" y="0"/>
            <a:ext cx="9037938" cy="1325564"/>
          </a:xfrm>
        </p:spPr>
        <p:txBody>
          <a:bodyPr>
            <a:normAutofit/>
          </a:bodyPr>
          <a:lstStyle/>
          <a:p>
            <a:r>
              <a:rPr lang="en-US" sz="4000" b="1" dirty="0"/>
              <a:t>CWP: Eligibility</a:t>
            </a:r>
          </a:p>
        </p:txBody>
      </p:sp>
      <p:sp>
        <p:nvSpPr>
          <p:cNvPr id="3" name="Content Placeholder 2">
            <a:extLst>
              <a:ext uri="{FF2B5EF4-FFF2-40B4-BE49-F238E27FC236}">
                <a16:creationId xmlns:a16="http://schemas.microsoft.com/office/drawing/2014/main" id="{795C018D-957E-EA7F-BFFA-97BA1F08427E}"/>
              </a:ext>
            </a:extLst>
          </p:cNvPr>
          <p:cNvSpPr>
            <a:spLocks noGrp="1"/>
          </p:cNvSpPr>
          <p:nvPr>
            <p:ph idx="1"/>
          </p:nvPr>
        </p:nvSpPr>
        <p:spPr>
          <a:xfrm>
            <a:off x="229772" y="1547448"/>
            <a:ext cx="11732455" cy="5002440"/>
          </a:xfrm>
        </p:spPr>
        <p:txBody>
          <a:bodyPr>
            <a:normAutofit fontScale="47500" lnSpcReduction="20000"/>
          </a:bodyPr>
          <a:lstStyle/>
          <a:p>
            <a:pPr marL="0" indent="0">
              <a:buNone/>
            </a:pPr>
            <a:r>
              <a:rPr lang="en-US" sz="4200" dirty="0">
                <a:solidFill>
                  <a:schemeClr val="tx1"/>
                </a:solidFill>
                <a:effectLst/>
                <a:latin typeface="Arial" panose="020B0604020202020204" pitchFamily="34" charset="0"/>
                <a:cs typeface="Arial" panose="020B0604020202020204" pitchFamily="34" charset="0"/>
              </a:rPr>
              <a:t>The following eligibility requirements must be met: </a:t>
            </a:r>
          </a:p>
          <a:p>
            <a:pPr marL="0" indent="0">
              <a:buNone/>
            </a:pPr>
            <a:endParaRPr lang="en-US" sz="4200" dirty="0">
              <a:solidFill>
                <a:schemeClr val="tx1"/>
              </a:solidFill>
              <a:latin typeface="Arial" panose="020B0604020202020204" pitchFamily="34" charset="0"/>
              <a:cs typeface="Arial" panose="020B0604020202020204" pitchFamily="34" charset="0"/>
            </a:endParaRPr>
          </a:p>
          <a:p>
            <a:r>
              <a:rPr lang="en-US" sz="4200" dirty="0">
                <a:solidFill>
                  <a:schemeClr val="tx1"/>
                </a:solidFill>
                <a:effectLst/>
                <a:latin typeface="Arial" panose="020B0604020202020204" pitchFamily="34" charset="0"/>
                <a:cs typeface="Arial" panose="020B0604020202020204" pitchFamily="34" charset="0"/>
              </a:rPr>
              <a:t>The child must have an I/DD (as defined in Michigan state law), be less than 18 years of age and in need of habilitation services. </a:t>
            </a:r>
          </a:p>
          <a:p>
            <a:pPr marL="0" indent="0">
              <a:buNone/>
            </a:pPr>
            <a:endParaRPr lang="en-US" sz="4200" dirty="0">
              <a:solidFill>
                <a:schemeClr val="tx1"/>
              </a:solidFill>
              <a:latin typeface="Arial" panose="020B0604020202020204" pitchFamily="34" charset="0"/>
              <a:cs typeface="Arial" panose="020B0604020202020204" pitchFamily="34" charset="0"/>
            </a:endParaRPr>
          </a:p>
          <a:p>
            <a:r>
              <a:rPr lang="en-US" sz="4200" dirty="0">
                <a:solidFill>
                  <a:schemeClr val="tx1"/>
                </a:solidFill>
                <a:effectLst/>
                <a:latin typeface="Arial" panose="020B0604020202020204" pitchFamily="34" charset="0"/>
                <a:cs typeface="Arial" panose="020B0604020202020204" pitchFamily="34" charset="0"/>
              </a:rPr>
              <a:t>The child must reside with their birth or legally adoptive parent(s) or with a relative who has been named their legal guardian under the laws of the State of Michigan, provided the relative is not paid to provide foster care for that child. </a:t>
            </a:r>
          </a:p>
          <a:p>
            <a:endParaRPr lang="en-US" sz="4200" dirty="0">
              <a:solidFill>
                <a:schemeClr val="tx1"/>
              </a:solidFill>
              <a:latin typeface="Arial" panose="020B0604020202020204" pitchFamily="34" charset="0"/>
              <a:cs typeface="Arial" panose="020B0604020202020204" pitchFamily="34" charset="0"/>
            </a:endParaRPr>
          </a:p>
          <a:p>
            <a:r>
              <a:rPr lang="en-US" sz="4200" dirty="0">
                <a:solidFill>
                  <a:schemeClr val="tx1"/>
                </a:solidFill>
                <a:effectLst/>
                <a:latin typeface="Arial" panose="020B0604020202020204" pitchFamily="34" charset="0"/>
                <a:cs typeface="Arial" panose="020B0604020202020204" pitchFamily="34" charset="0"/>
              </a:rPr>
              <a:t>The child is at risk of out-of</a:t>
            </a:r>
            <a:r>
              <a:rPr lang="en-US" sz="4200" dirty="0">
                <a:solidFill>
                  <a:schemeClr val="tx1"/>
                </a:solidFill>
                <a:latin typeface="Arial" panose="020B0604020202020204" pitchFamily="34" charset="0"/>
                <a:cs typeface="Arial" panose="020B0604020202020204" pitchFamily="34" charset="0"/>
              </a:rPr>
              <a:t>-home placement and requires the level of care available in an ICF/IID facility because of the intensity of the child’s care and the lack of needed support in the family home. </a:t>
            </a:r>
          </a:p>
          <a:p>
            <a:pPr marL="0" indent="0">
              <a:buNone/>
            </a:pPr>
            <a:endParaRPr lang="en-US" sz="4200" dirty="0">
              <a:solidFill>
                <a:schemeClr val="tx1"/>
              </a:solidFill>
              <a:effectLst/>
              <a:latin typeface="Arial" panose="020B0604020202020204" pitchFamily="34" charset="0"/>
              <a:cs typeface="Arial" panose="020B0604020202020204" pitchFamily="34" charset="0"/>
            </a:endParaRPr>
          </a:p>
          <a:p>
            <a:r>
              <a:rPr lang="en-US" sz="4200" dirty="0">
                <a:solidFill>
                  <a:schemeClr val="tx1"/>
                </a:solidFill>
                <a:effectLst/>
                <a:latin typeface="Arial" panose="020B0604020202020204" pitchFamily="34" charset="0"/>
                <a:cs typeface="Arial" panose="020B0604020202020204" pitchFamily="34" charset="0"/>
              </a:rPr>
              <a:t>The child must meet Medicaid income and asset limits when viewed as a family of one (the parents’ income is waived). </a:t>
            </a:r>
          </a:p>
          <a:p>
            <a:endParaRPr lang="en-US" sz="4200" dirty="0">
              <a:solidFill>
                <a:schemeClr val="tx1"/>
              </a:solidFill>
              <a:effectLst/>
              <a:latin typeface="Arial" panose="020B0604020202020204" pitchFamily="34" charset="0"/>
              <a:cs typeface="Arial" panose="020B0604020202020204" pitchFamily="34" charset="0"/>
            </a:endParaRPr>
          </a:p>
          <a:p>
            <a:r>
              <a:rPr lang="en-US" sz="4200" dirty="0">
                <a:solidFill>
                  <a:schemeClr val="tx1"/>
                </a:solidFill>
                <a:effectLst/>
                <a:latin typeface="Arial" panose="020B0604020202020204" pitchFamily="34" charset="0"/>
                <a:cs typeface="Arial" panose="020B0604020202020204" pitchFamily="34" charset="0"/>
              </a:rPr>
              <a:t>The child’s intellectual or functional limitations indicate that they would be eligible for health, habilitative and active treatment services provided at the ICF/IID level of care. </a:t>
            </a:r>
          </a:p>
          <a:p>
            <a:endParaRPr lang="en-US" dirty="0"/>
          </a:p>
        </p:txBody>
      </p:sp>
      <p:pic>
        <p:nvPicPr>
          <p:cNvPr id="4" name="Audio 5">
            <a:extLst>
              <a:ext uri="{FF2B5EF4-FFF2-40B4-BE49-F238E27FC236}">
                <a16:creationId xmlns:a16="http://schemas.microsoft.com/office/drawing/2014/main" id="{B442BD52-ECBF-D79E-F319-5338B807C2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2260" y="5793455"/>
            <a:ext cx="812800" cy="812800"/>
          </a:xfrm>
          <a:prstGeom prst="rect">
            <a:avLst/>
          </a:prstGeom>
        </p:spPr>
      </p:pic>
    </p:spTree>
    <p:extLst>
      <p:ext uri="{BB962C8B-B14F-4D97-AF65-F5344CB8AC3E}">
        <p14:creationId xmlns:p14="http://schemas.microsoft.com/office/powerpoint/2010/main" val="42063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DE93-0E0A-F5F7-A436-FE891469F750}"/>
              </a:ext>
            </a:extLst>
          </p:cNvPr>
          <p:cNvSpPr>
            <a:spLocks noGrp="1"/>
          </p:cNvSpPr>
          <p:nvPr>
            <p:ph type="title"/>
          </p:nvPr>
        </p:nvSpPr>
        <p:spPr>
          <a:xfrm>
            <a:off x="182217" y="0"/>
            <a:ext cx="9037938" cy="1325564"/>
          </a:xfrm>
        </p:spPr>
        <p:txBody>
          <a:bodyPr>
            <a:normAutofit/>
          </a:bodyPr>
          <a:lstStyle/>
          <a:p>
            <a:r>
              <a:rPr lang="en-US" sz="4000" b="1" dirty="0"/>
              <a:t>CWP: Covered Services</a:t>
            </a:r>
          </a:p>
        </p:txBody>
      </p:sp>
      <p:sp>
        <p:nvSpPr>
          <p:cNvPr id="3" name="Content Placeholder 2">
            <a:extLst>
              <a:ext uri="{FF2B5EF4-FFF2-40B4-BE49-F238E27FC236}">
                <a16:creationId xmlns:a16="http://schemas.microsoft.com/office/drawing/2014/main" id="{E198AD42-CF64-12C7-7F52-1E2C190445D6}"/>
              </a:ext>
            </a:extLst>
          </p:cNvPr>
          <p:cNvSpPr>
            <a:spLocks noGrp="1"/>
          </p:cNvSpPr>
          <p:nvPr>
            <p:ph idx="1"/>
          </p:nvPr>
        </p:nvSpPr>
        <p:spPr>
          <a:xfrm>
            <a:off x="838200" y="1491176"/>
            <a:ext cx="9232726" cy="5164451"/>
          </a:xfrm>
        </p:spPr>
        <p:txBody>
          <a:bodyPr>
            <a:normAutofit/>
          </a:bodyPr>
          <a:lstStyle/>
          <a:p>
            <a:r>
              <a:rPr lang="en-US" sz="2000" dirty="0"/>
              <a:t>CLS</a:t>
            </a:r>
            <a:r>
              <a:rPr lang="en-US" sz="2000" dirty="0">
                <a:solidFill>
                  <a:schemeClr val="tx1"/>
                </a:solidFill>
                <a:latin typeface="Arial" panose="020B0604020202020204" pitchFamily="34" charset="0"/>
                <a:cs typeface="Arial" panose="020B0604020202020204" pitchFamily="34" charset="0"/>
              </a:rPr>
              <a:t>.</a:t>
            </a:r>
          </a:p>
          <a:p>
            <a:r>
              <a:rPr lang="en-US" sz="2000" dirty="0">
                <a:solidFill>
                  <a:schemeClr val="tx1"/>
                </a:solidFill>
                <a:latin typeface="Arial" panose="020B0604020202020204" pitchFamily="34" charset="0"/>
                <a:cs typeface="Arial" panose="020B0604020202020204" pitchFamily="34" charset="0"/>
              </a:rPr>
              <a:t>EAA. </a:t>
            </a:r>
          </a:p>
          <a:p>
            <a:r>
              <a:rPr lang="en-US" sz="2000" dirty="0">
                <a:solidFill>
                  <a:schemeClr val="tx1"/>
                </a:solidFill>
                <a:latin typeface="Arial" panose="020B0604020202020204" pitchFamily="34" charset="0"/>
                <a:cs typeface="Arial" panose="020B0604020202020204" pitchFamily="34" charset="0"/>
              </a:rPr>
              <a:t>Family training.</a:t>
            </a:r>
          </a:p>
          <a:p>
            <a:r>
              <a:rPr lang="en-US" sz="2000" dirty="0">
                <a:solidFill>
                  <a:schemeClr val="tx1"/>
                </a:solidFill>
                <a:latin typeface="Arial" panose="020B0604020202020204" pitchFamily="34" charset="0"/>
                <a:cs typeface="Arial" panose="020B0604020202020204" pitchFamily="34" charset="0"/>
              </a:rPr>
              <a:t>Non-family </a:t>
            </a:r>
            <a:r>
              <a:rPr lang="en-US" sz="2000" dirty="0"/>
              <a:t>t</a:t>
            </a:r>
            <a:r>
              <a:rPr lang="en-US" sz="2000" dirty="0">
                <a:solidFill>
                  <a:schemeClr val="tx1"/>
                </a:solidFill>
                <a:latin typeface="Arial" panose="020B0604020202020204" pitchFamily="34" charset="0"/>
                <a:cs typeface="Arial" panose="020B0604020202020204" pitchFamily="34" charset="0"/>
              </a:rPr>
              <a:t>raining.</a:t>
            </a:r>
          </a:p>
          <a:p>
            <a:r>
              <a:rPr lang="en-US" sz="2000" dirty="0">
                <a:solidFill>
                  <a:schemeClr val="tx1"/>
                </a:solidFill>
                <a:latin typeface="Arial" panose="020B0604020202020204" pitchFamily="34" charset="0"/>
                <a:cs typeface="Arial" panose="020B0604020202020204" pitchFamily="34" charset="0"/>
              </a:rPr>
              <a:t>Financial management </a:t>
            </a:r>
            <a:r>
              <a:rPr lang="en-US" sz="2000" dirty="0"/>
              <a:t>s</a:t>
            </a:r>
            <a:r>
              <a:rPr lang="en-US" sz="2000" dirty="0">
                <a:solidFill>
                  <a:schemeClr val="tx1"/>
                </a:solidFill>
                <a:latin typeface="Arial" panose="020B0604020202020204" pitchFamily="34" charset="0"/>
                <a:cs typeface="Arial" panose="020B0604020202020204" pitchFamily="34" charset="0"/>
              </a:rPr>
              <a:t>ervices.</a:t>
            </a:r>
          </a:p>
          <a:p>
            <a:r>
              <a:rPr lang="en-US" sz="2000" dirty="0">
                <a:solidFill>
                  <a:schemeClr val="tx1"/>
                </a:solidFill>
                <a:latin typeface="Arial" panose="020B0604020202020204" pitchFamily="34" charset="0"/>
                <a:cs typeface="Arial" panose="020B0604020202020204" pitchFamily="34" charset="0"/>
              </a:rPr>
              <a:t>Overnight health and safety </a:t>
            </a:r>
            <a:r>
              <a:rPr lang="en-US" sz="2000" dirty="0"/>
              <a:t>s</a:t>
            </a:r>
            <a:r>
              <a:rPr lang="en-US" sz="2000" dirty="0">
                <a:solidFill>
                  <a:schemeClr val="tx1"/>
                </a:solidFill>
                <a:latin typeface="Arial" panose="020B0604020202020204" pitchFamily="34" charset="0"/>
                <a:cs typeface="Arial" panose="020B0604020202020204" pitchFamily="34" charset="0"/>
              </a:rPr>
              <a:t>upports.</a:t>
            </a:r>
          </a:p>
          <a:p>
            <a:r>
              <a:rPr lang="en-US" sz="2000" dirty="0">
                <a:solidFill>
                  <a:schemeClr val="tx1"/>
                </a:solidFill>
                <a:latin typeface="Arial" panose="020B0604020202020204" pitchFamily="34" charset="0"/>
                <a:cs typeface="Arial" panose="020B0604020202020204" pitchFamily="34" charset="0"/>
              </a:rPr>
              <a:t>Respite care.</a:t>
            </a:r>
          </a:p>
          <a:p>
            <a:r>
              <a:rPr lang="en-US" sz="2000" dirty="0">
                <a:solidFill>
                  <a:schemeClr val="tx1"/>
                </a:solidFill>
                <a:latin typeface="Arial" panose="020B0604020202020204" pitchFamily="34" charset="0"/>
                <a:cs typeface="Arial" panose="020B0604020202020204" pitchFamily="34" charset="0"/>
              </a:rPr>
              <a:t>Specialized medical </a:t>
            </a:r>
            <a:r>
              <a:rPr lang="en-US" sz="2000" dirty="0"/>
              <a:t>e</a:t>
            </a:r>
            <a:r>
              <a:rPr lang="en-US" sz="2000" dirty="0">
                <a:solidFill>
                  <a:schemeClr val="tx1"/>
                </a:solidFill>
                <a:latin typeface="Arial" panose="020B0604020202020204" pitchFamily="34" charset="0"/>
                <a:cs typeface="Arial" panose="020B0604020202020204" pitchFamily="34" charset="0"/>
              </a:rPr>
              <a:t>quipment and supplies.</a:t>
            </a:r>
          </a:p>
          <a:p>
            <a:r>
              <a:rPr lang="en-US" sz="2000" dirty="0">
                <a:solidFill>
                  <a:schemeClr val="tx1"/>
                </a:solidFill>
                <a:latin typeface="Arial" panose="020B0604020202020204" pitchFamily="34" charset="0"/>
                <a:cs typeface="Arial" panose="020B0604020202020204" pitchFamily="34" charset="0"/>
              </a:rPr>
              <a:t>Specialty services:</a:t>
            </a:r>
          </a:p>
          <a:p>
            <a:pPr lvl="1"/>
            <a:r>
              <a:rPr lang="en-US" sz="1600" dirty="0">
                <a:solidFill>
                  <a:schemeClr val="tx1"/>
                </a:solidFill>
                <a:latin typeface="Arial" panose="020B0604020202020204" pitchFamily="34" charset="0"/>
                <a:cs typeface="Arial" panose="020B0604020202020204" pitchFamily="34" charset="0"/>
              </a:rPr>
              <a:t>Music Therapies.</a:t>
            </a:r>
          </a:p>
          <a:p>
            <a:pPr lvl="1"/>
            <a:r>
              <a:rPr lang="en-US" sz="1600" dirty="0">
                <a:solidFill>
                  <a:schemeClr val="tx1"/>
                </a:solidFill>
                <a:latin typeface="Arial" panose="020B0604020202020204" pitchFamily="34" charset="0"/>
                <a:cs typeface="Arial" panose="020B0604020202020204" pitchFamily="34" charset="0"/>
              </a:rPr>
              <a:t>Recreation Therapies.</a:t>
            </a:r>
          </a:p>
          <a:p>
            <a:pPr lvl="1"/>
            <a:r>
              <a:rPr lang="en-US" sz="1600" dirty="0">
                <a:solidFill>
                  <a:schemeClr val="tx1"/>
                </a:solidFill>
                <a:latin typeface="Arial" panose="020B0604020202020204" pitchFamily="34" charset="0"/>
                <a:cs typeface="Arial" panose="020B0604020202020204" pitchFamily="34" charset="0"/>
              </a:rPr>
              <a:t>Art Therapies.</a:t>
            </a:r>
          </a:p>
          <a:p>
            <a:pPr lvl="1"/>
            <a:r>
              <a:rPr lang="en-US" sz="1600" dirty="0">
                <a:solidFill>
                  <a:schemeClr val="tx1"/>
                </a:solidFill>
                <a:latin typeface="Arial" panose="020B0604020202020204" pitchFamily="34" charset="0"/>
                <a:cs typeface="Arial" panose="020B0604020202020204" pitchFamily="34" charset="0"/>
              </a:rPr>
              <a:t>Massage Therapies.</a:t>
            </a:r>
          </a:p>
          <a:p>
            <a:pPr lvl="1"/>
            <a:r>
              <a:rPr lang="en-US" sz="1600" dirty="0">
                <a:solidFill>
                  <a:schemeClr val="tx1"/>
                </a:solidFill>
                <a:latin typeface="Arial" panose="020B0604020202020204" pitchFamily="34" charset="0"/>
                <a:cs typeface="Arial" panose="020B0604020202020204" pitchFamily="34" charset="0"/>
              </a:rPr>
              <a:t>Equine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endParaRPr lang="en-US" dirty="0"/>
          </a:p>
        </p:txBody>
      </p:sp>
      <p:pic>
        <p:nvPicPr>
          <p:cNvPr id="4" name="Audio 9">
            <a:extLst>
              <a:ext uri="{FF2B5EF4-FFF2-40B4-BE49-F238E27FC236}">
                <a16:creationId xmlns:a16="http://schemas.microsoft.com/office/drawing/2014/main" id="{7EF790BB-CADE-939B-A76D-21DA229CA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9965" y="5842827"/>
            <a:ext cx="812800" cy="812800"/>
          </a:xfrm>
          <a:prstGeom prst="rect">
            <a:avLst/>
          </a:prstGeom>
        </p:spPr>
      </p:pic>
    </p:spTree>
    <p:extLst>
      <p:ext uri="{BB962C8B-B14F-4D97-AF65-F5344CB8AC3E}">
        <p14:creationId xmlns:p14="http://schemas.microsoft.com/office/powerpoint/2010/main" val="39437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9D8D-8018-F7DA-4B2D-0674AA74D254}"/>
              </a:ext>
            </a:extLst>
          </p:cNvPr>
          <p:cNvSpPr>
            <a:spLocks noGrp="1"/>
          </p:cNvSpPr>
          <p:nvPr>
            <p:ph type="title"/>
          </p:nvPr>
        </p:nvSpPr>
        <p:spPr>
          <a:xfrm>
            <a:off x="53009" y="18255"/>
            <a:ext cx="9037938" cy="1325564"/>
          </a:xfrm>
        </p:spPr>
        <p:txBody>
          <a:bodyPr>
            <a:normAutofit/>
          </a:bodyPr>
          <a:lstStyle/>
          <a:p>
            <a:r>
              <a:rPr lang="en-US" sz="4000" b="1" dirty="0"/>
              <a:t>CWP: Additional Resources</a:t>
            </a:r>
          </a:p>
        </p:txBody>
      </p:sp>
      <p:sp>
        <p:nvSpPr>
          <p:cNvPr id="3" name="Content Placeholder 2">
            <a:extLst>
              <a:ext uri="{FF2B5EF4-FFF2-40B4-BE49-F238E27FC236}">
                <a16:creationId xmlns:a16="http://schemas.microsoft.com/office/drawing/2014/main" id="{4708AD14-9350-498C-DA76-8314104BB449}"/>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hlinkClick r:id="rId4"/>
              </a:rPr>
              <a:t>Medicaid Provider Manual, Section 14. </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MDHHS- Children’s Waiver Program</a:t>
            </a:r>
            <a:r>
              <a:rPr lang="en-US" dirty="0">
                <a:latin typeface="Arial" panose="020B0604020202020204" pitchFamily="34" charset="0"/>
                <a:cs typeface="Arial" panose="020B0604020202020204" pitchFamily="34" charset="0"/>
              </a:rPr>
              <a:t>.</a:t>
            </a:r>
          </a:p>
          <a:p>
            <a:endParaRPr lang="en-US" dirty="0"/>
          </a:p>
        </p:txBody>
      </p:sp>
      <p:pic>
        <p:nvPicPr>
          <p:cNvPr id="4" name="Audio 5">
            <a:extLst>
              <a:ext uri="{FF2B5EF4-FFF2-40B4-BE49-F238E27FC236}">
                <a16:creationId xmlns:a16="http://schemas.microsoft.com/office/drawing/2014/main" id="{62479AA6-27E4-0C5E-B183-11D9C7CC1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950" y="5845969"/>
            <a:ext cx="812800" cy="812800"/>
          </a:xfrm>
          <a:prstGeom prst="rect">
            <a:avLst/>
          </a:prstGeom>
        </p:spPr>
      </p:pic>
    </p:spTree>
    <p:extLst>
      <p:ext uri="{BB962C8B-B14F-4D97-AF65-F5344CB8AC3E}">
        <p14:creationId xmlns:p14="http://schemas.microsoft.com/office/powerpoint/2010/main" val="21334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8EF2-6D6F-2D26-3E8E-A5E8CC35A739}"/>
              </a:ext>
            </a:extLst>
          </p:cNvPr>
          <p:cNvSpPr>
            <a:spLocks noGrp="1"/>
          </p:cNvSpPr>
          <p:nvPr>
            <p:ph type="title"/>
          </p:nvPr>
        </p:nvSpPr>
        <p:spPr>
          <a:xfrm>
            <a:off x="142461" y="152400"/>
            <a:ext cx="9037938" cy="1325564"/>
          </a:xfrm>
        </p:spPr>
        <p:txBody>
          <a:bodyPr>
            <a:normAutofit/>
          </a:bodyPr>
          <a:lstStyle/>
          <a:p>
            <a:r>
              <a:rPr lang="en-US" sz="4000" b="1" dirty="0"/>
              <a:t>Final Note</a:t>
            </a:r>
          </a:p>
        </p:txBody>
      </p:sp>
      <p:sp>
        <p:nvSpPr>
          <p:cNvPr id="3" name="Content Placeholder 2">
            <a:extLst>
              <a:ext uri="{FF2B5EF4-FFF2-40B4-BE49-F238E27FC236}">
                <a16:creationId xmlns:a16="http://schemas.microsoft.com/office/drawing/2014/main" id="{425B0245-940E-EC60-95C2-BCD1BD7ABCEF}"/>
              </a:ext>
            </a:extLst>
          </p:cNvPr>
          <p:cNvSpPr>
            <a:spLocks noGrp="1"/>
          </p:cNvSpPr>
          <p:nvPr>
            <p:ph idx="1"/>
          </p:nvPr>
        </p:nvSpPr>
        <p:spPr/>
        <p:txBody>
          <a:bodyPr/>
          <a:lstStyle/>
          <a:p>
            <a:r>
              <a:rPr lang="en-US" sz="3200" dirty="0">
                <a:solidFill>
                  <a:schemeClr val="tx1"/>
                </a:solidFill>
                <a:latin typeface="Arial" panose="020B0604020202020204" pitchFamily="34" charset="0"/>
                <a:cs typeface="Arial" panose="020B0604020202020204" pitchFamily="34" charset="0"/>
              </a:rPr>
              <a:t>For the remainder of this training, we will focus on the HCBS Final Rule set as it relates to the HSW and </a:t>
            </a:r>
            <a:r>
              <a:rPr lang="en-US" sz="3200" dirty="0">
                <a:latin typeface="Arial" panose="020B0604020202020204" pitchFamily="34" charset="0"/>
                <a:cs typeface="Arial" panose="020B0604020202020204" pitchFamily="34" charset="0"/>
              </a:rPr>
              <a:t>1915(i) </a:t>
            </a:r>
            <a:r>
              <a:rPr lang="en-US" sz="3200" dirty="0"/>
              <a:t>SPA and </a:t>
            </a:r>
            <a:r>
              <a:rPr lang="en-US" sz="3200" dirty="0">
                <a:solidFill>
                  <a:schemeClr val="tx1"/>
                </a:solidFill>
                <a:latin typeface="Arial" panose="020B0604020202020204" pitchFamily="34" charset="0"/>
                <a:cs typeface="Arial" panose="020B0604020202020204" pitchFamily="34" charset="0"/>
              </a:rPr>
              <a:t>the role and responsibilities of the CM/SC.</a:t>
            </a:r>
          </a:p>
          <a:p>
            <a:endParaRPr lang="en-US" dirty="0"/>
          </a:p>
        </p:txBody>
      </p:sp>
      <p:pic>
        <p:nvPicPr>
          <p:cNvPr id="4" name="Audio 5">
            <a:extLst>
              <a:ext uri="{FF2B5EF4-FFF2-40B4-BE49-F238E27FC236}">
                <a16:creationId xmlns:a16="http://schemas.microsoft.com/office/drawing/2014/main" id="{C5317503-08BC-79F4-74C9-ED42799F38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461" y="5969000"/>
            <a:ext cx="812800" cy="812800"/>
          </a:xfrm>
          <a:prstGeom prst="rect">
            <a:avLst/>
          </a:prstGeom>
        </p:spPr>
      </p:pic>
    </p:spTree>
    <p:extLst>
      <p:ext uri="{BB962C8B-B14F-4D97-AF65-F5344CB8AC3E}">
        <p14:creationId xmlns:p14="http://schemas.microsoft.com/office/powerpoint/2010/main" val="3188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C8ABC-248E-E562-7B97-1AA00397F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5851D9-2454-A6C2-D28C-1F6F79235DC7}"/>
              </a:ext>
            </a:extLst>
          </p:cNvPr>
          <p:cNvSpPr>
            <a:spLocks noGrp="1"/>
          </p:cNvSpPr>
          <p:nvPr>
            <p:ph type="title"/>
          </p:nvPr>
        </p:nvSpPr>
        <p:spPr>
          <a:xfrm>
            <a:off x="1" y="1170883"/>
            <a:ext cx="4198776" cy="1325563"/>
          </a:xfrm>
        </p:spPr>
        <p:txBody>
          <a:bodyPr>
            <a:normAutofit/>
          </a:bodyPr>
          <a:lstStyle/>
          <a:p>
            <a:r>
              <a:rPr lang="en-US" b="1" dirty="0"/>
              <a:t>PART 2:</a:t>
            </a:r>
          </a:p>
        </p:txBody>
      </p:sp>
      <p:sp>
        <p:nvSpPr>
          <p:cNvPr id="3" name="TextBox 2">
            <a:extLst>
              <a:ext uri="{FF2B5EF4-FFF2-40B4-BE49-F238E27FC236}">
                <a16:creationId xmlns:a16="http://schemas.microsoft.com/office/drawing/2014/main" id="{CFA78287-43D4-387D-4782-849065A7F868}"/>
              </a:ext>
            </a:extLst>
          </p:cNvPr>
          <p:cNvSpPr txBox="1"/>
          <p:nvPr/>
        </p:nvSpPr>
        <p:spPr>
          <a:xfrm>
            <a:off x="953311" y="2801566"/>
            <a:ext cx="9863847" cy="1446550"/>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Introduction to the HCBS Final Rule Set</a:t>
            </a:r>
          </a:p>
        </p:txBody>
      </p:sp>
      <p:pic>
        <p:nvPicPr>
          <p:cNvPr id="5" name="Audio 5">
            <a:extLst>
              <a:ext uri="{FF2B5EF4-FFF2-40B4-BE49-F238E27FC236}">
                <a16:creationId xmlns:a16="http://schemas.microsoft.com/office/drawing/2014/main" id="{F794004B-477C-E00B-E3B2-44368BD468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8775" y="5930900"/>
            <a:ext cx="812800" cy="812800"/>
          </a:xfrm>
          <a:prstGeom prst="rect">
            <a:avLst/>
          </a:prstGeom>
        </p:spPr>
      </p:pic>
    </p:spTree>
    <p:extLst>
      <p:ext uri="{BB962C8B-B14F-4D97-AF65-F5344CB8AC3E}">
        <p14:creationId xmlns:p14="http://schemas.microsoft.com/office/powerpoint/2010/main" val="42648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CFB1-7F64-2222-16B4-DAFD8DD19C78}"/>
              </a:ext>
            </a:extLst>
          </p:cNvPr>
          <p:cNvSpPr>
            <a:spLocks noGrp="1"/>
          </p:cNvSpPr>
          <p:nvPr>
            <p:ph type="title"/>
          </p:nvPr>
        </p:nvSpPr>
        <p:spPr>
          <a:xfrm>
            <a:off x="122582" y="0"/>
            <a:ext cx="9037938" cy="1325564"/>
          </a:xfrm>
        </p:spPr>
        <p:txBody>
          <a:bodyPr>
            <a:normAutofit/>
          </a:bodyPr>
          <a:lstStyle/>
          <a:p>
            <a:r>
              <a:rPr lang="en-US" sz="4000" b="1" dirty="0"/>
              <a:t>Intent of the HCBS Final Rule Set</a:t>
            </a:r>
          </a:p>
        </p:txBody>
      </p:sp>
      <p:sp>
        <p:nvSpPr>
          <p:cNvPr id="3" name="Content Placeholder 2">
            <a:extLst>
              <a:ext uri="{FF2B5EF4-FFF2-40B4-BE49-F238E27FC236}">
                <a16:creationId xmlns:a16="http://schemas.microsoft.com/office/drawing/2014/main" id="{1AD106F8-4CB2-97B2-D2C3-1D71A1558C5E}"/>
              </a:ext>
            </a:extLst>
          </p:cNvPr>
          <p:cNvSpPr>
            <a:spLocks noGrp="1"/>
          </p:cNvSpPr>
          <p:nvPr>
            <p:ph idx="1"/>
          </p:nvPr>
        </p:nvSpPr>
        <p:spPr>
          <a:xfrm>
            <a:off x="464233" y="1674055"/>
            <a:ext cx="11394831" cy="4502908"/>
          </a:xfrm>
        </p:spPr>
        <p:txBody>
          <a:bodyPr>
            <a:normAutofit/>
          </a:bodyPr>
          <a:lstStyle/>
          <a:p>
            <a:pPr rtl="0" fontAlgn="base"/>
            <a:r>
              <a:rPr lang="en-US" sz="2800" dirty="0">
                <a:solidFill>
                  <a:schemeClr val="tx1"/>
                </a:solidFill>
                <a:latin typeface="Arial" panose="020B0604020202020204" pitchFamily="34" charset="0"/>
                <a:cs typeface="Arial" panose="020B0604020202020204" pitchFamily="34" charset="0"/>
              </a:rPr>
              <a:t>To provide the framework for ensuring that HCBS are truly person-centered, and that settings within which individuals live and/or receive services facilitate autonomy and independence.</a:t>
            </a:r>
          </a:p>
          <a:p>
            <a:pPr rtl="0" fontAlgn="base"/>
            <a:endParaRPr lang="en-US" sz="2800" dirty="0">
              <a:solidFill>
                <a:schemeClr val="tx1"/>
              </a:solidFill>
              <a:latin typeface="Arial" panose="020B0604020202020204" pitchFamily="34" charset="0"/>
              <a:cs typeface="Arial" panose="020B0604020202020204" pitchFamily="34" charset="0"/>
            </a:endParaRPr>
          </a:p>
          <a:p>
            <a:pPr rtl="0" fontAlgn="base"/>
            <a:r>
              <a:rPr lang="en-US" sz="2800" dirty="0">
                <a:solidFill>
                  <a:schemeClr val="tx1"/>
                </a:solidFill>
                <a:latin typeface="Arial" panose="020B0604020202020204" pitchFamily="34" charset="0"/>
                <a:cs typeface="Arial" panose="020B0604020202020204" pitchFamily="34" charset="0"/>
              </a:rPr>
              <a:t>To ensure that individuals receiving LTSS through HCBS programs have full access to benefits of community living and the opportunity to receive services in the most integrated setting appropriate.</a:t>
            </a:r>
          </a:p>
          <a:p>
            <a:pPr rtl="0" fontAlgn="base"/>
            <a:endParaRPr lang="en-US" sz="2800" dirty="0">
              <a:solidFill>
                <a:schemeClr val="tx1"/>
              </a:solidFill>
              <a:latin typeface="Arial" panose="020B0604020202020204" pitchFamily="34" charset="0"/>
              <a:cs typeface="Arial" panose="020B0604020202020204" pitchFamily="34" charset="0"/>
            </a:endParaRPr>
          </a:p>
          <a:p>
            <a:pPr rtl="0" fontAlgn="base"/>
            <a:r>
              <a:rPr lang="en-US" sz="2800" dirty="0">
                <a:solidFill>
                  <a:schemeClr val="tx1"/>
                </a:solidFill>
                <a:latin typeface="Arial" panose="020B0604020202020204" pitchFamily="34" charset="0"/>
                <a:cs typeface="Arial" panose="020B0604020202020204" pitchFamily="34" charset="0"/>
              </a:rPr>
              <a:t>To enhance the quality of HCBS and provide protections to participants.</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a:t>
            </a:r>
            <a:endParaRPr lang="en-US" dirty="0"/>
          </a:p>
        </p:txBody>
      </p:sp>
      <p:pic>
        <p:nvPicPr>
          <p:cNvPr id="4" name="Audio 5">
            <a:extLst>
              <a:ext uri="{FF2B5EF4-FFF2-40B4-BE49-F238E27FC236}">
                <a16:creationId xmlns:a16="http://schemas.microsoft.com/office/drawing/2014/main" id="{5FFA2537-0F60-7196-F0C7-1E6E68E0D0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582" y="6045200"/>
            <a:ext cx="812800" cy="812800"/>
          </a:xfrm>
          <a:prstGeom prst="rect">
            <a:avLst/>
          </a:prstGeom>
        </p:spPr>
      </p:pic>
    </p:spTree>
    <p:extLst>
      <p:ext uri="{BB962C8B-B14F-4D97-AF65-F5344CB8AC3E}">
        <p14:creationId xmlns:p14="http://schemas.microsoft.com/office/powerpoint/2010/main" val="211679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C803-67CC-18B4-5D0C-1F200C559ECE}"/>
              </a:ext>
            </a:extLst>
          </p:cNvPr>
          <p:cNvSpPr>
            <a:spLocks noGrp="1"/>
          </p:cNvSpPr>
          <p:nvPr>
            <p:ph type="title"/>
          </p:nvPr>
        </p:nvSpPr>
        <p:spPr>
          <a:xfrm>
            <a:off x="142460" y="0"/>
            <a:ext cx="9037938" cy="1325564"/>
          </a:xfrm>
        </p:spPr>
        <p:txBody>
          <a:bodyPr>
            <a:normAutofit/>
          </a:bodyPr>
          <a:lstStyle/>
          <a:p>
            <a:r>
              <a:rPr lang="en-US" sz="4000" b="1" dirty="0"/>
              <a:t>HCBS Requirements</a:t>
            </a:r>
          </a:p>
        </p:txBody>
      </p:sp>
      <p:sp>
        <p:nvSpPr>
          <p:cNvPr id="3" name="Content Placeholder 2">
            <a:extLst>
              <a:ext uri="{FF2B5EF4-FFF2-40B4-BE49-F238E27FC236}">
                <a16:creationId xmlns:a16="http://schemas.microsoft.com/office/drawing/2014/main" id="{96457107-FCBF-A889-8167-46B1C85C63AA}"/>
              </a:ext>
            </a:extLst>
          </p:cNvPr>
          <p:cNvSpPr>
            <a:spLocks noGrp="1"/>
          </p:cNvSpPr>
          <p:nvPr>
            <p:ph idx="1"/>
          </p:nvPr>
        </p:nvSpPr>
        <p:spPr>
          <a:xfrm>
            <a:off x="717452" y="1603717"/>
            <a:ext cx="10988040" cy="4587314"/>
          </a:xfrm>
        </p:spPr>
        <p:txBody>
          <a:bodyPr/>
          <a:lstStyle/>
          <a:p>
            <a:pPr marL="0" indent="0">
              <a:buNone/>
            </a:pPr>
            <a:r>
              <a:rPr lang="en-US" sz="2800" dirty="0">
                <a:solidFill>
                  <a:schemeClr val="tx1"/>
                </a:solidFill>
                <a:effectLst/>
                <a:latin typeface="Arial" panose="020B0604020202020204" pitchFamily="34" charset="0"/>
                <a:cs typeface="Arial" panose="020B0604020202020204" pitchFamily="34" charset="0"/>
              </a:rPr>
              <a:t>The </a:t>
            </a:r>
            <a:r>
              <a:rPr lang="en-US" sz="2800" dirty="0">
                <a:solidFill>
                  <a:schemeClr val="tx1"/>
                </a:solidFill>
                <a:latin typeface="Arial" panose="020B0604020202020204" pitchFamily="34" charset="0"/>
                <a:cs typeface="Arial" panose="020B0604020202020204" pitchFamily="34" charset="0"/>
              </a:rPr>
              <a:t>HCBS f</a:t>
            </a:r>
            <a:r>
              <a:rPr lang="en-US" sz="2800" dirty="0">
                <a:solidFill>
                  <a:schemeClr val="tx1"/>
                </a:solidFill>
                <a:effectLst/>
                <a:latin typeface="Arial" panose="020B0604020202020204" pitchFamily="34" charset="0"/>
                <a:cs typeface="Arial" panose="020B0604020202020204" pitchFamily="34" charset="0"/>
              </a:rPr>
              <a:t>inal </a:t>
            </a:r>
            <a:r>
              <a:rPr lang="en-US" dirty="0">
                <a:effectLst/>
              </a:rPr>
              <a:t>r</a:t>
            </a:r>
            <a:r>
              <a:rPr lang="en-US" sz="2800" dirty="0">
                <a:solidFill>
                  <a:schemeClr val="tx1"/>
                </a:solidFill>
                <a:effectLst/>
                <a:latin typeface="Arial" panose="020B0604020202020204" pitchFamily="34" charset="0"/>
                <a:cs typeface="Arial" panose="020B0604020202020204" pitchFamily="34" charset="0"/>
              </a:rPr>
              <a:t>ule </a:t>
            </a:r>
            <a:r>
              <a:rPr lang="en-US" dirty="0"/>
              <a:t>s</a:t>
            </a:r>
            <a:r>
              <a:rPr lang="en-US" sz="2800" dirty="0">
                <a:solidFill>
                  <a:schemeClr val="tx1"/>
                </a:solidFill>
                <a:effectLst/>
                <a:latin typeface="Arial" panose="020B0604020202020204" pitchFamily="34" charset="0"/>
                <a:cs typeface="Arial" panose="020B0604020202020204" pitchFamily="34" charset="0"/>
              </a:rPr>
              <a:t>et:</a:t>
            </a:r>
          </a:p>
          <a:p>
            <a:pPr marL="0" indent="0">
              <a:buNone/>
            </a:pPr>
            <a:endParaRPr lang="en-US" sz="2800" dirty="0">
              <a:solidFill>
                <a:schemeClr val="tx1"/>
              </a:solidFill>
              <a:effectLst/>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Establishes m</a:t>
            </a:r>
            <a:r>
              <a:rPr lang="en-US" sz="2800" dirty="0">
                <a:solidFill>
                  <a:schemeClr val="tx1"/>
                </a:solidFill>
                <a:effectLst/>
                <a:latin typeface="Arial" panose="020B0604020202020204" pitchFamily="34" charset="0"/>
                <a:cs typeface="Arial" panose="020B0604020202020204" pitchFamily="34" charset="0"/>
              </a:rPr>
              <a:t>andatory requirements for settings providing HCBS.</a:t>
            </a:r>
          </a:p>
          <a:p>
            <a:pPr marL="0" indent="0">
              <a:buNone/>
            </a:pPr>
            <a:endParaRPr lang="en-US" sz="2800" dirty="0">
              <a:solidFill>
                <a:schemeClr val="tx1"/>
              </a:solidFill>
              <a:effectLst/>
              <a:latin typeface="Arial" panose="020B0604020202020204" pitchFamily="34" charset="0"/>
              <a:cs typeface="Arial" panose="020B0604020202020204" pitchFamily="34" charset="0"/>
            </a:endParaRPr>
          </a:p>
          <a:p>
            <a:r>
              <a:rPr lang="en-US" sz="2800" dirty="0">
                <a:solidFill>
                  <a:schemeClr val="tx1"/>
                </a:solidFill>
                <a:effectLst/>
                <a:latin typeface="Arial" panose="020B0604020202020204" pitchFamily="34" charset="0"/>
                <a:cs typeface="Arial" panose="020B0604020202020204" pitchFamily="34" charset="0"/>
              </a:rPr>
              <a:t>Distinguishes between settings that are HCBS and those that can not be due to their characteristics.</a:t>
            </a:r>
          </a:p>
          <a:p>
            <a:pPr marL="0" indent="0">
              <a:buNone/>
            </a:pPr>
            <a:endParaRPr lang="en-US" sz="2800" dirty="0">
              <a:solidFill>
                <a:schemeClr val="tx1"/>
              </a:solidFill>
              <a:effectLst/>
              <a:latin typeface="Arial" panose="020B0604020202020204" pitchFamily="34" charset="0"/>
              <a:cs typeface="Arial" panose="020B0604020202020204" pitchFamily="34" charset="0"/>
            </a:endParaRPr>
          </a:p>
          <a:p>
            <a:r>
              <a:rPr lang="en-US" sz="2800" dirty="0">
                <a:solidFill>
                  <a:schemeClr val="tx1"/>
                </a:solidFill>
                <a:effectLst/>
                <a:latin typeface="Arial" panose="020B0604020202020204" pitchFamily="34" charset="0"/>
                <a:cs typeface="Arial" panose="020B0604020202020204" pitchFamily="34" charset="0"/>
              </a:rPr>
              <a:t>Establishes state compliance and transition requirements.</a:t>
            </a:r>
          </a:p>
          <a:p>
            <a:endParaRPr lang="en-US" dirty="0"/>
          </a:p>
        </p:txBody>
      </p:sp>
      <p:pic>
        <p:nvPicPr>
          <p:cNvPr id="4" name="Audio 9">
            <a:extLst>
              <a:ext uri="{FF2B5EF4-FFF2-40B4-BE49-F238E27FC236}">
                <a16:creationId xmlns:a16="http://schemas.microsoft.com/office/drawing/2014/main" id="{057B52BB-5182-121A-3150-6FC164121A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460" y="6062784"/>
            <a:ext cx="812800" cy="812800"/>
          </a:xfrm>
          <a:prstGeom prst="rect">
            <a:avLst/>
          </a:prstGeom>
        </p:spPr>
      </p:pic>
    </p:spTree>
    <p:extLst>
      <p:ext uri="{BB962C8B-B14F-4D97-AF65-F5344CB8AC3E}">
        <p14:creationId xmlns:p14="http://schemas.microsoft.com/office/powerpoint/2010/main" val="259826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064C-538B-0F79-4795-36923B590041}"/>
              </a:ext>
            </a:extLst>
          </p:cNvPr>
          <p:cNvSpPr>
            <a:spLocks noGrp="1"/>
          </p:cNvSpPr>
          <p:nvPr>
            <p:ph type="title"/>
          </p:nvPr>
        </p:nvSpPr>
        <p:spPr>
          <a:xfrm>
            <a:off x="112643" y="-28576"/>
            <a:ext cx="9037938" cy="1325564"/>
          </a:xfrm>
        </p:spPr>
        <p:txBody>
          <a:bodyPr>
            <a:normAutofit/>
          </a:bodyPr>
          <a:lstStyle/>
          <a:p>
            <a:r>
              <a:rPr lang="en-US" sz="4000" b="1" dirty="0"/>
              <a:t>HCBS Requirements (Cont’d)</a:t>
            </a:r>
          </a:p>
        </p:txBody>
      </p:sp>
      <p:sp>
        <p:nvSpPr>
          <p:cNvPr id="3" name="Content Placeholder 2">
            <a:extLst>
              <a:ext uri="{FF2B5EF4-FFF2-40B4-BE49-F238E27FC236}">
                <a16:creationId xmlns:a16="http://schemas.microsoft.com/office/drawing/2014/main" id="{B7013A82-D1D1-6FAD-6C64-F5E8B7352279}"/>
              </a:ext>
            </a:extLst>
          </p:cNvPr>
          <p:cNvSpPr>
            <a:spLocks noGrp="1"/>
          </p:cNvSpPr>
          <p:nvPr>
            <p:ph idx="1"/>
          </p:nvPr>
        </p:nvSpPr>
        <p:spPr/>
        <p:txBody>
          <a:bodyPr/>
          <a:lstStyle/>
          <a:p>
            <a:pPr marL="0" indent="0">
              <a:buNone/>
            </a:pPr>
            <a:r>
              <a:rPr lang="en-US" sz="2600" dirty="0">
                <a:solidFill>
                  <a:schemeClr val="tx1"/>
                </a:solidFill>
                <a:latin typeface="Arial"/>
                <a:ea typeface="ＭＳ Ｐゴシック"/>
                <a:cs typeface="Arial"/>
              </a:rPr>
              <a:t>The final rule defines, describes</a:t>
            </a:r>
            <a:r>
              <a:rPr lang="en-US" sz="2600" dirty="0">
                <a:latin typeface="Arial"/>
                <a:ea typeface="ＭＳ Ｐゴシック"/>
                <a:cs typeface="Arial"/>
              </a:rPr>
              <a:t> </a:t>
            </a:r>
            <a:r>
              <a:rPr lang="en-US" sz="2600" dirty="0">
                <a:solidFill>
                  <a:schemeClr val="tx1"/>
                </a:solidFill>
                <a:latin typeface="Arial"/>
                <a:ea typeface="ＭＳ Ｐゴシック"/>
                <a:cs typeface="Arial"/>
              </a:rPr>
              <a:t>and aligns setting requirements for HCBS provided under three Medicaid authorities:</a:t>
            </a:r>
          </a:p>
          <a:p>
            <a:pPr marL="0" indent="0">
              <a:buNone/>
            </a:pPr>
            <a:endParaRPr lang="en-US" sz="2600" dirty="0">
              <a:solidFill>
                <a:schemeClr val="tx1"/>
              </a:solidFill>
              <a:latin typeface="Arial" panose="020B0604020202020204" pitchFamily="34" charset="0"/>
              <a:cs typeface="Arial" panose="020B0604020202020204" pitchFamily="34" charset="0"/>
            </a:endParaRPr>
          </a:p>
          <a:p>
            <a:pPr marL="648970" lvl="1" indent="-342900"/>
            <a:r>
              <a:rPr lang="en-US" sz="2600" dirty="0">
                <a:solidFill>
                  <a:schemeClr val="tx1"/>
                </a:solidFill>
                <a:latin typeface="Arial" panose="020B0604020202020204" pitchFamily="34" charset="0"/>
                <a:cs typeface="Arial" panose="020B0604020202020204" pitchFamily="34" charset="0"/>
              </a:rPr>
              <a:t>1915(c)-HCBS Waivers.</a:t>
            </a:r>
          </a:p>
          <a:p>
            <a:pPr marL="648970" lvl="1" indent="-342900"/>
            <a:endParaRPr lang="en-US" sz="2600" dirty="0">
              <a:solidFill>
                <a:schemeClr val="tx1"/>
              </a:solidFill>
              <a:latin typeface="Arial" panose="020B0604020202020204" pitchFamily="34" charset="0"/>
              <a:cs typeface="Arial" panose="020B0604020202020204" pitchFamily="34" charset="0"/>
            </a:endParaRPr>
          </a:p>
          <a:p>
            <a:pPr marL="648970" lvl="1" indent="-342900"/>
            <a:r>
              <a:rPr lang="en-US" sz="2600" dirty="0">
                <a:solidFill>
                  <a:schemeClr val="tx1"/>
                </a:solidFill>
                <a:latin typeface="Arial"/>
                <a:ea typeface="ＭＳ Ｐゴシック"/>
                <a:cs typeface="Arial"/>
              </a:rPr>
              <a:t>1915(</a:t>
            </a:r>
            <a:r>
              <a:rPr lang="en-US" sz="2600" dirty="0" err="1">
                <a:solidFill>
                  <a:schemeClr val="tx1"/>
                </a:solidFill>
                <a:latin typeface="Arial"/>
                <a:ea typeface="ＭＳ Ｐゴシック"/>
                <a:cs typeface="Arial"/>
              </a:rPr>
              <a:t>i</a:t>
            </a:r>
            <a:r>
              <a:rPr lang="en-US" sz="2600" dirty="0">
                <a:solidFill>
                  <a:schemeClr val="tx1"/>
                </a:solidFill>
                <a:latin typeface="Arial"/>
                <a:ea typeface="ＭＳ Ｐゴシック"/>
                <a:cs typeface="Arial"/>
              </a:rPr>
              <a:t>)-State Plan HCBS. </a:t>
            </a:r>
            <a:endParaRPr lang="en-US" sz="2600" dirty="0">
              <a:solidFill>
                <a:schemeClr val="tx1"/>
              </a:solidFill>
              <a:highlight>
                <a:srgbClr val="FFFF00"/>
              </a:highlight>
              <a:latin typeface="Arial" panose="020B0604020202020204" pitchFamily="34" charset="0"/>
              <a:cs typeface="Arial" panose="020B0604020202020204" pitchFamily="34" charset="0"/>
            </a:endParaRPr>
          </a:p>
          <a:p>
            <a:pPr lvl="2">
              <a:buClr>
                <a:srgbClr val="404040"/>
              </a:buClr>
            </a:pPr>
            <a:r>
              <a:rPr lang="en-US" sz="2600" dirty="0">
                <a:latin typeface="Arial"/>
                <a:ea typeface="ＭＳ Ｐゴシック"/>
                <a:cs typeface="Arial"/>
                <a:hlinkClick r:id="rId4"/>
              </a:rPr>
              <a:t>Includes 1915(i) SPA. </a:t>
            </a:r>
            <a:r>
              <a:rPr lang="en-US" sz="2600" dirty="0">
                <a:latin typeface="Arial"/>
                <a:ea typeface="ＭＳ Ｐゴシック"/>
                <a:cs typeface="Arial"/>
              </a:rPr>
              <a:t> </a:t>
            </a:r>
            <a:endParaRPr lang="en-US" sz="2600" dirty="0">
              <a:highlight>
                <a:srgbClr val="FFFF00"/>
              </a:highlight>
              <a:latin typeface="Arial" panose="020B0604020202020204" pitchFamily="34" charset="0"/>
              <a:cs typeface="Arial" panose="020B0604020202020204" pitchFamily="34" charset="0"/>
            </a:endParaRPr>
          </a:p>
          <a:p>
            <a:pPr marL="914400" lvl="2" indent="0">
              <a:buClr>
                <a:srgbClr val="404040"/>
              </a:buClr>
              <a:buNone/>
            </a:pPr>
            <a:endParaRPr lang="en-US" sz="2600" dirty="0">
              <a:solidFill>
                <a:schemeClr val="tx1"/>
              </a:solidFill>
              <a:latin typeface="Arial"/>
              <a:ea typeface="ＭＳ Ｐゴシック"/>
              <a:cs typeface="Arial"/>
            </a:endParaRPr>
          </a:p>
          <a:p>
            <a:pPr marL="648970" lvl="1" indent="-342900"/>
            <a:r>
              <a:rPr lang="en-US" sz="2600" dirty="0">
                <a:solidFill>
                  <a:schemeClr val="tx1"/>
                </a:solidFill>
                <a:latin typeface="Arial" panose="020B0604020202020204" pitchFamily="34" charset="0"/>
                <a:cs typeface="Arial" panose="020B0604020202020204" pitchFamily="34" charset="0"/>
              </a:rPr>
              <a:t>1915(k)-Community First Choice.</a:t>
            </a:r>
          </a:p>
          <a:p>
            <a:endParaRPr lang="en-US" dirty="0"/>
          </a:p>
        </p:txBody>
      </p:sp>
      <p:pic>
        <p:nvPicPr>
          <p:cNvPr id="4" name="Audio 9">
            <a:extLst>
              <a:ext uri="{FF2B5EF4-FFF2-40B4-BE49-F238E27FC236}">
                <a16:creationId xmlns:a16="http://schemas.microsoft.com/office/drawing/2014/main" id="{969D4DF7-977C-1262-F07F-08180A63C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10877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174C-6DD2-0B8C-AA48-1F12CCDF42F4}"/>
              </a:ext>
            </a:extLst>
          </p:cNvPr>
          <p:cNvSpPr>
            <a:spLocks noGrp="1"/>
          </p:cNvSpPr>
          <p:nvPr>
            <p:ph type="title"/>
          </p:nvPr>
        </p:nvSpPr>
        <p:spPr>
          <a:xfrm>
            <a:off x="152400" y="18255"/>
            <a:ext cx="9037938" cy="1325564"/>
          </a:xfrm>
        </p:spPr>
        <p:txBody>
          <a:bodyPr>
            <a:normAutofit/>
          </a:bodyPr>
          <a:lstStyle/>
          <a:p>
            <a:r>
              <a:rPr lang="en-US" sz="4000" b="1" dirty="0"/>
              <a:t>HCBS Final Rule Set</a:t>
            </a:r>
          </a:p>
        </p:txBody>
      </p:sp>
      <p:sp>
        <p:nvSpPr>
          <p:cNvPr id="3" name="Content Placeholder 2">
            <a:extLst>
              <a:ext uri="{FF2B5EF4-FFF2-40B4-BE49-F238E27FC236}">
                <a16:creationId xmlns:a16="http://schemas.microsoft.com/office/drawing/2014/main" id="{8D6DD875-4A90-3F0B-C564-F5CD3A603463}"/>
              </a:ext>
            </a:extLst>
          </p:cNvPr>
          <p:cNvSpPr>
            <a:spLocks noGrp="1"/>
          </p:cNvSpPr>
          <p:nvPr>
            <p:ph idx="1"/>
          </p:nvPr>
        </p:nvSpPr>
        <p:spPr>
          <a:xfrm>
            <a:off x="253217" y="1561514"/>
            <a:ext cx="11760591" cy="4615449"/>
          </a:xfrm>
        </p:spPr>
        <p:txBody>
          <a:bodyPr>
            <a:normAutofit fontScale="25000" lnSpcReduction="20000"/>
          </a:bodyPr>
          <a:lstStyle/>
          <a:p>
            <a:pPr>
              <a:lnSpc>
                <a:spcPct val="120000"/>
              </a:lnSpc>
            </a:pPr>
            <a:r>
              <a:rPr lang="en-US" sz="8000" dirty="0">
                <a:solidFill>
                  <a:schemeClr val="tx1"/>
                </a:solidFill>
                <a:effectLst/>
                <a:latin typeface="Arial" panose="020B0604020202020204" pitchFamily="34" charset="0"/>
                <a:cs typeface="Arial" panose="020B0604020202020204" pitchFamily="34" charset="0"/>
              </a:rPr>
              <a:t>The final rule addresses several sections of Medicaid law under which states may use federal Medicaid funds to pay for HCBS. </a:t>
            </a:r>
          </a:p>
          <a:p>
            <a:pPr>
              <a:lnSpc>
                <a:spcPct val="120000"/>
              </a:lnSpc>
            </a:pPr>
            <a:endParaRPr lang="en-US" sz="8000" dirty="0">
              <a:solidFill>
                <a:schemeClr val="tx1"/>
              </a:solidFill>
              <a:effectLst/>
              <a:latin typeface="Arial" panose="020B0604020202020204" pitchFamily="34" charset="0"/>
              <a:cs typeface="Arial" panose="020B0604020202020204" pitchFamily="34" charset="0"/>
            </a:endParaRPr>
          </a:p>
          <a:p>
            <a:pPr>
              <a:lnSpc>
                <a:spcPct val="120000"/>
              </a:lnSpc>
            </a:pPr>
            <a:r>
              <a:rPr lang="en-US" sz="8000" dirty="0">
                <a:solidFill>
                  <a:schemeClr val="tx1"/>
                </a:solidFill>
                <a:effectLst/>
                <a:latin typeface="Arial" panose="020B0604020202020204" pitchFamily="34" charset="0"/>
                <a:cs typeface="Arial" panose="020B0604020202020204" pitchFamily="34" charset="0"/>
              </a:rPr>
              <a:t>The rule supports enhanced quality in HCBS programs, adds protections for individuals receiving services and includes requirements for states to receive feedback directly from waiver participants. </a:t>
            </a:r>
          </a:p>
          <a:p>
            <a:pPr>
              <a:lnSpc>
                <a:spcPct val="120000"/>
              </a:lnSpc>
            </a:pPr>
            <a:endParaRPr lang="en-US" sz="8000" dirty="0">
              <a:solidFill>
                <a:schemeClr val="tx1"/>
              </a:solidFill>
              <a:effectLst/>
              <a:latin typeface="Arial" panose="020B0604020202020204" pitchFamily="34" charset="0"/>
              <a:cs typeface="Arial" panose="020B0604020202020204" pitchFamily="34" charset="0"/>
            </a:endParaRPr>
          </a:p>
          <a:p>
            <a:pPr>
              <a:lnSpc>
                <a:spcPct val="120000"/>
              </a:lnSpc>
            </a:pPr>
            <a:r>
              <a:rPr lang="en-US" sz="8000" dirty="0">
                <a:solidFill>
                  <a:schemeClr val="tx1"/>
                </a:solidFill>
                <a:effectLst/>
                <a:latin typeface="Arial" panose="020B0604020202020204" pitchFamily="34" charset="0"/>
                <a:cs typeface="Arial" panose="020B0604020202020204" pitchFamily="34" charset="0"/>
              </a:rPr>
              <a:t>This rule reflects CMS’s intent to ensure that individuals receiving services and supports through Medicaid’s HCBS programs have full access to the benefits of community living and can receive services in the most integrated setting.</a:t>
            </a:r>
          </a:p>
          <a:p>
            <a:pPr marL="0" indent="0">
              <a:lnSpc>
                <a:spcPct val="120000"/>
              </a:lnSpc>
              <a:buNone/>
            </a:pPr>
            <a:endParaRPr lang="en-US" sz="8000" dirty="0">
              <a:solidFill>
                <a:schemeClr val="tx1"/>
              </a:solidFill>
              <a:effectLst/>
              <a:latin typeface="Arial" panose="020B0604020202020204" pitchFamily="34" charset="0"/>
              <a:cs typeface="Arial" panose="020B0604020202020204" pitchFamily="34" charset="0"/>
            </a:endParaRPr>
          </a:p>
          <a:p>
            <a:pPr>
              <a:lnSpc>
                <a:spcPct val="120000"/>
              </a:lnSpc>
            </a:pPr>
            <a:r>
              <a:rPr lang="en-US" sz="8000" dirty="0">
                <a:solidFill>
                  <a:schemeClr val="tx1"/>
                </a:solidFill>
                <a:latin typeface="Arial" panose="020B0604020202020204" pitchFamily="34" charset="0"/>
                <a:cs typeface="Arial" panose="020B0604020202020204" pitchFamily="34" charset="0"/>
              </a:rPr>
              <a:t>In addition to access to the community, the rule focuses on the individual’s experience receiving HCBS in the setting.  </a:t>
            </a:r>
            <a:endParaRPr lang="en-US" sz="8000" dirty="0">
              <a:solidFill>
                <a:schemeClr val="tx1"/>
              </a:solidFill>
              <a:effectLst/>
              <a:latin typeface="Arial" panose="020B0604020202020204" pitchFamily="34" charset="0"/>
              <a:cs typeface="Arial" panose="020B0604020202020204" pitchFamily="34" charset="0"/>
            </a:endParaRPr>
          </a:p>
          <a:p>
            <a:endParaRPr lang="en-US" dirty="0"/>
          </a:p>
        </p:txBody>
      </p:sp>
      <p:pic>
        <p:nvPicPr>
          <p:cNvPr id="4" name="Audio 5">
            <a:extLst>
              <a:ext uri="{FF2B5EF4-FFF2-40B4-BE49-F238E27FC236}">
                <a16:creationId xmlns:a16="http://schemas.microsoft.com/office/drawing/2014/main" id="{AE5ABE2C-1986-AE41-67D4-6F2058EF85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8192" y="6316100"/>
            <a:ext cx="500224" cy="500224"/>
          </a:xfrm>
          <a:prstGeom prst="rect">
            <a:avLst/>
          </a:prstGeom>
        </p:spPr>
      </p:pic>
    </p:spTree>
    <p:extLst>
      <p:ext uri="{BB962C8B-B14F-4D97-AF65-F5344CB8AC3E}">
        <p14:creationId xmlns:p14="http://schemas.microsoft.com/office/powerpoint/2010/main" val="42385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A3A0-C722-3380-3987-6B2681CB1272}"/>
              </a:ext>
            </a:extLst>
          </p:cNvPr>
          <p:cNvSpPr>
            <a:spLocks noGrp="1"/>
          </p:cNvSpPr>
          <p:nvPr>
            <p:ph type="title"/>
          </p:nvPr>
        </p:nvSpPr>
        <p:spPr>
          <a:xfrm>
            <a:off x="158750" y="1"/>
            <a:ext cx="9022572" cy="1325564"/>
          </a:xfrm>
        </p:spPr>
        <p:txBody>
          <a:bodyPr>
            <a:normAutofit/>
          </a:bodyPr>
          <a:lstStyle/>
          <a:p>
            <a:r>
              <a:rPr lang="en-US" sz="4000" b="1" dirty="0"/>
              <a:t>Michigan as a Pioneer in HCBS</a:t>
            </a:r>
          </a:p>
        </p:txBody>
      </p:sp>
      <p:sp>
        <p:nvSpPr>
          <p:cNvPr id="3" name="Content Placeholder 2">
            <a:extLst>
              <a:ext uri="{FF2B5EF4-FFF2-40B4-BE49-F238E27FC236}">
                <a16:creationId xmlns:a16="http://schemas.microsoft.com/office/drawing/2014/main" id="{8E923591-29F2-E78B-ABBF-6D5BB58537A3}"/>
              </a:ext>
            </a:extLst>
          </p:cNvPr>
          <p:cNvSpPr>
            <a:spLocks noGrp="1"/>
          </p:cNvSpPr>
          <p:nvPr>
            <p:ph idx="1"/>
          </p:nvPr>
        </p:nvSpPr>
        <p:spPr>
          <a:xfrm>
            <a:off x="838200" y="1581150"/>
            <a:ext cx="10515600" cy="4595813"/>
          </a:xfrm>
        </p:spPr>
        <p:txBody>
          <a:bodyPr>
            <a:noAutofit/>
          </a:bodyPr>
          <a:lstStyle/>
          <a:p>
            <a:pPr marL="0" indent="0">
              <a:buNone/>
            </a:pPr>
            <a:r>
              <a:rPr lang="en-US" sz="2900" dirty="0">
                <a:solidFill>
                  <a:schemeClr val="tx1"/>
                </a:solidFill>
                <a:latin typeface="Arial" panose="020B0604020202020204" pitchFamily="34" charset="0"/>
                <a:cs typeface="Arial" panose="020B0604020202020204" pitchFamily="34" charset="0"/>
              </a:rPr>
              <a:t>Michigan has a strong history of serving individuals in the community with Medicaid dollars. </a:t>
            </a:r>
          </a:p>
          <a:p>
            <a:pPr marL="0" indent="0">
              <a:buNone/>
            </a:pPr>
            <a:endParaRPr lang="en-US" sz="2900" dirty="0">
              <a:solidFill>
                <a:schemeClr val="tx1"/>
              </a:solidFill>
              <a:latin typeface="Arial" panose="020B0604020202020204" pitchFamily="34" charset="0"/>
              <a:cs typeface="Arial" panose="020B0604020202020204" pitchFamily="34" charset="0"/>
            </a:endParaRPr>
          </a:p>
          <a:p>
            <a:r>
              <a:rPr lang="en-US" sz="2900" dirty="0">
                <a:solidFill>
                  <a:schemeClr val="tx1"/>
                </a:solidFill>
                <a:latin typeface="Arial" panose="020B0604020202020204" pitchFamily="34" charset="0"/>
                <a:cs typeface="Arial" panose="020B0604020202020204" pitchFamily="34" charset="0"/>
              </a:rPr>
              <a:t>The purpose of the community </a:t>
            </a:r>
            <a:r>
              <a:rPr lang="en-US" sz="2900" dirty="0"/>
              <a:t>m</a:t>
            </a:r>
            <a:r>
              <a:rPr lang="en-US" sz="2900" dirty="0">
                <a:solidFill>
                  <a:schemeClr val="tx1"/>
                </a:solidFill>
                <a:latin typeface="Arial" panose="020B0604020202020204" pitchFamily="34" charset="0"/>
                <a:cs typeface="Arial" panose="020B0604020202020204" pitchFamily="34" charset="0"/>
              </a:rPr>
              <a:t>ental </a:t>
            </a:r>
            <a:r>
              <a:rPr lang="en-US" sz="2900" dirty="0"/>
              <a:t>h</a:t>
            </a:r>
            <a:r>
              <a:rPr lang="en-US" sz="2900" dirty="0">
                <a:solidFill>
                  <a:schemeClr val="tx1"/>
                </a:solidFill>
                <a:latin typeface="Arial" panose="020B0604020202020204" pitchFamily="34" charset="0"/>
                <a:cs typeface="Arial" panose="020B0604020202020204" pitchFamily="34" charset="0"/>
              </a:rPr>
              <a:t>ealth (CMH) system is to support adults and children with intellectual or developmental disabilities (I/DD), adults with serious mental illness and co‐occurring disorders (including co‐occurring substance use disorders) and children with serious </a:t>
            </a:r>
            <a:r>
              <a:rPr lang="en-US" sz="2900" dirty="0"/>
              <a:t>e</a:t>
            </a:r>
            <a:r>
              <a:rPr lang="en-US" sz="2900" dirty="0">
                <a:solidFill>
                  <a:schemeClr val="tx1"/>
                </a:solidFill>
                <a:latin typeface="Arial" panose="020B0604020202020204" pitchFamily="34" charset="0"/>
                <a:cs typeface="Arial" panose="020B0604020202020204" pitchFamily="34" charset="0"/>
              </a:rPr>
              <a:t>motional </a:t>
            </a:r>
            <a:r>
              <a:rPr lang="en-US" sz="2900" dirty="0"/>
              <a:t>d</a:t>
            </a:r>
            <a:r>
              <a:rPr lang="en-US" sz="2900" dirty="0">
                <a:solidFill>
                  <a:schemeClr val="tx1"/>
                </a:solidFill>
                <a:latin typeface="Arial" panose="020B0604020202020204" pitchFamily="34" charset="0"/>
                <a:cs typeface="Arial" panose="020B0604020202020204" pitchFamily="34" charset="0"/>
              </a:rPr>
              <a:t>isturbance (SED) to live successfully in their communities achieving community inclusion and participation, independence and productivity. </a:t>
            </a:r>
          </a:p>
        </p:txBody>
      </p:sp>
      <p:pic>
        <p:nvPicPr>
          <p:cNvPr id="4" name="Audio 24">
            <a:extLst>
              <a:ext uri="{FF2B5EF4-FFF2-40B4-BE49-F238E27FC236}">
                <a16:creationId xmlns:a16="http://schemas.microsoft.com/office/drawing/2014/main" id="{93614B3A-DD65-4F12-3FB2-CCA213D0C1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750" y="6045200"/>
            <a:ext cx="812800" cy="812800"/>
          </a:xfrm>
          <a:prstGeom prst="rect">
            <a:avLst/>
          </a:prstGeom>
        </p:spPr>
      </p:pic>
    </p:spTree>
    <p:extLst>
      <p:ext uri="{BB962C8B-B14F-4D97-AF65-F5344CB8AC3E}">
        <p14:creationId xmlns:p14="http://schemas.microsoft.com/office/powerpoint/2010/main" val="292661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A0F5-C6AE-893A-2B9A-4E6127056BDB}"/>
              </a:ext>
            </a:extLst>
          </p:cNvPr>
          <p:cNvSpPr>
            <a:spLocks noGrp="1"/>
          </p:cNvSpPr>
          <p:nvPr>
            <p:ph type="title"/>
          </p:nvPr>
        </p:nvSpPr>
        <p:spPr>
          <a:xfrm>
            <a:off x="92766" y="18255"/>
            <a:ext cx="9037938" cy="1325564"/>
          </a:xfrm>
        </p:spPr>
        <p:txBody>
          <a:bodyPr>
            <a:normAutofit/>
          </a:bodyPr>
          <a:lstStyle/>
          <a:p>
            <a:r>
              <a:rPr lang="en-US" sz="4000" b="1" dirty="0"/>
              <a:t>Highlights of the Final Rule</a:t>
            </a:r>
          </a:p>
        </p:txBody>
      </p:sp>
      <p:sp>
        <p:nvSpPr>
          <p:cNvPr id="3" name="Content Placeholder 2">
            <a:extLst>
              <a:ext uri="{FF2B5EF4-FFF2-40B4-BE49-F238E27FC236}">
                <a16:creationId xmlns:a16="http://schemas.microsoft.com/office/drawing/2014/main" id="{B4C52335-F387-CD1C-5C1A-FABDDEEC5695}"/>
              </a:ext>
            </a:extLst>
          </p:cNvPr>
          <p:cNvSpPr>
            <a:spLocks noGrp="1"/>
          </p:cNvSpPr>
          <p:nvPr>
            <p:ph idx="1"/>
          </p:nvPr>
        </p:nvSpPr>
        <p:spPr>
          <a:xfrm>
            <a:off x="365759" y="1575582"/>
            <a:ext cx="11465169" cy="4601381"/>
          </a:xfrm>
        </p:spPr>
        <p:txBody>
          <a:bodyPr>
            <a:normAutofit lnSpcReduction="10000"/>
          </a:bodyPr>
          <a:lstStyle/>
          <a:p>
            <a:pPr>
              <a:buFont typeface="Arial" panose="020B0604020202020204" pitchFamily="34" charset="0"/>
              <a:buChar char="•"/>
            </a:pPr>
            <a:r>
              <a:rPr lang="en-US" sz="2800" dirty="0">
                <a:solidFill>
                  <a:schemeClr val="tx1"/>
                </a:solidFill>
                <a:effectLst/>
                <a:latin typeface="Arial" panose="020B0604020202020204" pitchFamily="34" charset="0"/>
                <a:cs typeface="Arial" panose="020B0604020202020204" pitchFamily="34" charset="0"/>
              </a:rPr>
              <a:t>Provides implementation regulations for section 1915(</a:t>
            </a:r>
            <a:r>
              <a:rPr lang="en-US" sz="2800" dirty="0" err="1">
                <a:solidFill>
                  <a:schemeClr val="tx1"/>
                </a:solidFill>
                <a:effectLst/>
                <a:latin typeface="Arial" panose="020B0604020202020204" pitchFamily="34" charset="0"/>
                <a:cs typeface="Arial" panose="020B0604020202020204" pitchFamily="34" charset="0"/>
              </a:rPr>
              <a:t>i</a:t>
            </a:r>
            <a:r>
              <a:rPr lang="en-US" sz="2800" dirty="0">
                <a:solidFill>
                  <a:schemeClr val="tx1"/>
                </a:solidFill>
                <a:effectLst/>
                <a:latin typeface="Arial" panose="020B0604020202020204" pitchFamily="34" charset="0"/>
                <a:cs typeface="Arial" panose="020B0604020202020204" pitchFamily="34" charset="0"/>
              </a:rPr>
              <a:t>) State Plan HCBS, including new flexibilities enacted under the Affordable Care Act to offer expanded HCBS and to target services to specific populations. </a:t>
            </a:r>
          </a:p>
          <a:p>
            <a:pPr>
              <a:buFont typeface="Arial" panose="020B0604020202020204" pitchFamily="34" charset="0"/>
              <a:buChar char="•"/>
            </a:pPr>
            <a:endParaRPr lang="en-US" sz="2800" dirty="0">
              <a:solidFill>
                <a:schemeClr val="tx1"/>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2800" dirty="0">
                <a:solidFill>
                  <a:schemeClr val="tx1"/>
                </a:solidFill>
                <a:effectLst/>
                <a:latin typeface="Arial" panose="020B0604020202020204" pitchFamily="34" charset="0"/>
                <a:cs typeface="Arial" panose="020B0604020202020204" pitchFamily="34" charset="0"/>
              </a:rPr>
              <a:t>Defines and describes the requirements for HCBS under section 1915(c) HCBS waivers, section 1915(</a:t>
            </a:r>
            <a:r>
              <a:rPr lang="en-US" sz="2800" dirty="0" err="1">
                <a:solidFill>
                  <a:schemeClr val="tx1"/>
                </a:solidFill>
                <a:effectLst/>
                <a:latin typeface="Arial" panose="020B0604020202020204" pitchFamily="34" charset="0"/>
                <a:cs typeface="Arial" panose="020B0604020202020204" pitchFamily="34" charset="0"/>
              </a:rPr>
              <a:t>i</a:t>
            </a:r>
            <a:r>
              <a:rPr lang="en-US" sz="2800" dirty="0">
                <a:solidFill>
                  <a:schemeClr val="tx1"/>
                </a:solidFill>
                <a:effectLst/>
                <a:latin typeface="Arial" panose="020B0604020202020204" pitchFamily="34" charset="0"/>
                <a:cs typeface="Arial" panose="020B0604020202020204" pitchFamily="34" charset="0"/>
              </a:rPr>
              <a:t>) State Plan HCBS and section 1915(k) (Community First Choice) authorities</a:t>
            </a:r>
            <a:r>
              <a:rPr lang="en-US" dirty="0"/>
              <a:t>.</a:t>
            </a:r>
            <a:endParaRPr lang="en-US" sz="2800" dirty="0">
              <a:solidFill>
                <a:schemeClr val="tx1"/>
              </a:solidFill>
              <a:effectLst/>
              <a:latin typeface="Arial" panose="020B0604020202020204" pitchFamily="34" charset="0"/>
              <a:cs typeface="Arial" panose="020B0604020202020204" pitchFamily="34" charset="0"/>
            </a:endParaRPr>
          </a:p>
          <a:p>
            <a:pPr>
              <a:buFont typeface="Arial" panose="020B0604020202020204" pitchFamily="34" charset="0"/>
              <a:buChar char="•"/>
            </a:pPr>
            <a:endParaRPr lang="en-US" sz="2800" dirty="0">
              <a:solidFill>
                <a:schemeClr val="tx1"/>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2800" dirty="0">
                <a:solidFill>
                  <a:schemeClr val="tx1"/>
                </a:solidFill>
                <a:effectLst/>
                <a:latin typeface="Arial" panose="020B0604020202020204" pitchFamily="34" charset="0"/>
                <a:cs typeface="Arial" panose="020B0604020202020204" pitchFamily="34" charset="0"/>
              </a:rPr>
              <a:t>Defines PCP requirements across the section 1915(c) and 1915(</a:t>
            </a:r>
            <a:r>
              <a:rPr lang="en-US" sz="2800" dirty="0" err="1">
                <a:solidFill>
                  <a:schemeClr val="tx1"/>
                </a:solidFill>
                <a:effectLst/>
                <a:latin typeface="Arial" panose="020B0604020202020204" pitchFamily="34" charset="0"/>
                <a:cs typeface="Arial" panose="020B0604020202020204" pitchFamily="34" charset="0"/>
              </a:rPr>
              <a:t>i</a:t>
            </a:r>
            <a:r>
              <a:rPr lang="en-US" sz="2800" dirty="0">
                <a:solidFill>
                  <a:schemeClr val="tx1"/>
                </a:solidFill>
                <a:effectLst/>
                <a:latin typeface="Arial" panose="020B0604020202020204" pitchFamily="34" charset="0"/>
                <a:cs typeface="Arial" panose="020B0604020202020204" pitchFamily="34" charset="0"/>
              </a:rPr>
              <a:t>) HCBS authorities. </a:t>
            </a:r>
          </a:p>
          <a:p>
            <a:endParaRPr lang="en-US" dirty="0"/>
          </a:p>
        </p:txBody>
      </p:sp>
      <p:pic>
        <p:nvPicPr>
          <p:cNvPr id="4" name="Audio 5">
            <a:extLst>
              <a:ext uri="{FF2B5EF4-FFF2-40B4-BE49-F238E27FC236}">
                <a16:creationId xmlns:a16="http://schemas.microsoft.com/office/drawing/2014/main" id="{556F64F6-5921-CBF8-B88B-6564F1F2CA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66" y="6002326"/>
            <a:ext cx="812800" cy="812800"/>
          </a:xfrm>
          <a:prstGeom prst="rect">
            <a:avLst/>
          </a:prstGeom>
        </p:spPr>
      </p:pic>
    </p:spTree>
    <p:extLst>
      <p:ext uri="{BB962C8B-B14F-4D97-AF65-F5344CB8AC3E}">
        <p14:creationId xmlns:p14="http://schemas.microsoft.com/office/powerpoint/2010/main" val="34040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F438-2E52-C1E6-E74F-2FC1B33A0FD9}"/>
              </a:ext>
            </a:extLst>
          </p:cNvPr>
          <p:cNvSpPr>
            <a:spLocks noGrp="1"/>
          </p:cNvSpPr>
          <p:nvPr>
            <p:ph type="title"/>
          </p:nvPr>
        </p:nvSpPr>
        <p:spPr>
          <a:xfrm>
            <a:off x="126609" y="0"/>
            <a:ext cx="9037938" cy="1325564"/>
          </a:xfrm>
        </p:spPr>
        <p:txBody>
          <a:bodyPr>
            <a:normAutofit/>
          </a:bodyPr>
          <a:lstStyle/>
          <a:p>
            <a:r>
              <a:rPr lang="en-US" sz="4000" b="1" dirty="0"/>
              <a:t>Implementation of the Final Rule</a:t>
            </a:r>
          </a:p>
        </p:txBody>
      </p:sp>
      <p:sp>
        <p:nvSpPr>
          <p:cNvPr id="3" name="Content Placeholder 2">
            <a:extLst>
              <a:ext uri="{FF2B5EF4-FFF2-40B4-BE49-F238E27FC236}">
                <a16:creationId xmlns:a16="http://schemas.microsoft.com/office/drawing/2014/main" id="{CB62FB2D-8743-3960-5D83-732E2E42B141}"/>
              </a:ext>
            </a:extLst>
          </p:cNvPr>
          <p:cNvSpPr>
            <a:spLocks noGrp="1"/>
          </p:cNvSpPr>
          <p:nvPr>
            <p:ph idx="1"/>
          </p:nvPr>
        </p:nvSpPr>
        <p:spPr>
          <a:xfrm>
            <a:off x="126609" y="1153551"/>
            <a:ext cx="11873133" cy="5219113"/>
          </a:xfrm>
        </p:spPr>
        <p:txBody>
          <a:bodyPr>
            <a:normAutofit/>
          </a:bodyPr>
          <a:lstStyle/>
          <a:p>
            <a:pPr marL="0" indent="0">
              <a:buNone/>
            </a:pPr>
            <a:endParaRPr lang="en-US" sz="1800" dirty="0">
              <a:solidFill>
                <a:schemeClr val="tx1"/>
              </a:solidFill>
              <a:latin typeface="Arial" panose="020B0604020202020204" pitchFamily="34" charset="0"/>
              <a:cs typeface="Arial" panose="020B0604020202020204" pitchFamily="34" charset="0"/>
            </a:endParaRPr>
          </a:p>
          <a:p>
            <a:pPr>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In response to the Public Health Emergency (PHE), CMS extended the date for full compliance. The final date for full compliance was March 17, 2023.</a:t>
            </a:r>
          </a:p>
          <a:p>
            <a:pPr>
              <a:buFont typeface="Wingdings" pitchFamily="2" charset="2"/>
              <a:buChar char="§"/>
            </a:pPr>
            <a:endParaRPr lang="en-US" sz="1800" dirty="0">
              <a:solidFill>
                <a:schemeClr val="tx1"/>
              </a:solidFill>
              <a:latin typeface="Arial" panose="020B0604020202020204" pitchFamily="34" charset="0"/>
              <a:cs typeface="Arial" panose="020B0604020202020204" pitchFamily="34" charset="0"/>
            </a:endParaRPr>
          </a:p>
          <a:p>
            <a:pPr>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Although the deadline for full compliance</a:t>
            </a:r>
            <a:r>
              <a:rPr lang="en-US" sz="1800" dirty="0"/>
              <a:t> was extended, </a:t>
            </a:r>
            <a:r>
              <a:rPr lang="en-US" sz="1800" dirty="0">
                <a:solidFill>
                  <a:schemeClr val="tx1"/>
                </a:solidFill>
                <a:latin typeface="Arial" panose="020B0604020202020204" pitchFamily="34" charset="0"/>
                <a:cs typeface="Arial" panose="020B0604020202020204" pitchFamily="34" charset="0"/>
              </a:rPr>
              <a:t>CMS maintained that compliance with portions of the rule unaffected by the Public </a:t>
            </a:r>
            <a:r>
              <a:rPr lang="en-US" sz="1800" dirty="0"/>
              <a:t>Health Emergency (</a:t>
            </a:r>
            <a:r>
              <a:rPr lang="en-US" sz="1800" dirty="0">
                <a:solidFill>
                  <a:schemeClr val="tx1"/>
                </a:solidFill>
                <a:latin typeface="Arial" panose="020B0604020202020204" pitchFamily="34" charset="0"/>
                <a:cs typeface="Arial" panose="020B0604020202020204" pitchFamily="34" charset="0"/>
              </a:rPr>
              <a:t>PHE) remained necessary</a:t>
            </a:r>
            <a:r>
              <a:rPr lang="en-US" sz="1800" dirty="0"/>
              <a:t>.</a:t>
            </a:r>
            <a:endParaRPr lang="en-US" sz="1800" dirty="0">
              <a:solidFill>
                <a:schemeClr val="tx1"/>
              </a:solidFill>
              <a:latin typeface="Arial" panose="020B0604020202020204" pitchFamily="34" charset="0"/>
              <a:cs typeface="Arial" panose="020B0604020202020204" pitchFamily="34" charset="0"/>
            </a:endParaRP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Privacy, dignity, respect and freedom from coercion and restraint.</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Control of personal resources.</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Personal agency/autonomy.</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 lease or other legally enforceable agreement providing similar protections.</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Privacy in their unit, including lockable doors</a:t>
            </a:r>
            <a:r>
              <a:rPr lang="en-US" sz="1800" dirty="0"/>
              <a:t> </a:t>
            </a:r>
            <a:r>
              <a:rPr lang="en-US" sz="1800" dirty="0">
                <a:solidFill>
                  <a:schemeClr val="tx1"/>
                </a:solidFill>
                <a:effectLst/>
                <a:latin typeface="Arial" panose="020B0604020202020204" pitchFamily="34" charset="0"/>
                <a:cs typeface="Arial" panose="020B0604020202020204" pitchFamily="34" charset="0"/>
              </a:rPr>
              <a:t>and freedom to furnish or decorate the unit.</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Access to food at any time.</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Access to visitors at any time.</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Physical accessibility</a:t>
            </a:r>
            <a:r>
              <a:rPr lang="en-US" sz="1800" dirty="0"/>
              <a:t>.</a:t>
            </a:r>
            <a:endParaRPr lang="en-US" sz="1800" dirty="0">
              <a:solidFill>
                <a:schemeClr val="tx1"/>
              </a:solidFill>
              <a:effectLst/>
              <a:latin typeface="Arial" panose="020B0604020202020204" pitchFamily="34" charset="0"/>
              <a:cs typeface="Arial" panose="020B0604020202020204" pitchFamily="34" charset="0"/>
            </a:endParaRP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IPOS </a:t>
            </a:r>
            <a:r>
              <a:rPr lang="en-US" sz="1800" dirty="0">
                <a:solidFill>
                  <a:schemeClr val="tx1"/>
                </a:solidFill>
                <a:effectLst/>
                <a:latin typeface="Arial" panose="020B0604020202020204" pitchFamily="34" charset="0"/>
                <a:cs typeface="Arial" panose="020B0604020202020204" pitchFamily="34" charset="0"/>
              </a:rPr>
              <a:t>documentation of modifications to relevant regulatory criteria.</a:t>
            </a:r>
          </a:p>
          <a:p>
            <a:endParaRPr lang="en-US" dirty="0"/>
          </a:p>
        </p:txBody>
      </p:sp>
      <p:pic>
        <p:nvPicPr>
          <p:cNvPr id="5" name="Audio 13">
            <a:extLst>
              <a:ext uri="{FF2B5EF4-FFF2-40B4-BE49-F238E27FC236}">
                <a16:creationId xmlns:a16="http://schemas.microsoft.com/office/drawing/2014/main" id="{9C497B9C-A975-9C63-1D64-8CB5BC2DD3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609" y="5966264"/>
            <a:ext cx="812800" cy="812800"/>
          </a:xfrm>
          <a:prstGeom prst="rect">
            <a:avLst/>
          </a:prstGeom>
        </p:spPr>
      </p:pic>
    </p:spTree>
    <p:extLst>
      <p:ext uri="{BB962C8B-B14F-4D97-AF65-F5344CB8AC3E}">
        <p14:creationId xmlns:p14="http://schemas.microsoft.com/office/powerpoint/2010/main" val="20411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780F-3387-9E31-2E19-8B1427B669F6}"/>
              </a:ext>
            </a:extLst>
          </p:cNvPr>
          <p:cNvSpPr>
            <a:spLocks noGrp="1"/>
          </p:cNvSpPr>
          <p:nvPr>
            <p:ph type="title"/>
          </p:nvPr>
        </p:nvSpPr>
        <p:spPr>
          <a:xfrm>
            <a:off x="139147" y="1"/>
            <a:ext cx="10177669" cy="1325564"/>
          </a:xfrm>
        </p:spPr>
        <p:txBody>
          <a:bodyPr>
            <a:normAutofit/>
          </a:bodyPr>
          <a:lstStyle/>
          <a:p>
            <a:r>
              <a:rPr lang="en-US" sz="4000" b="1" dirty="0"/>
              <a:t>Key to Implementation of the Final Rule</a:t>
            </a:r>
          </a:p>
        </p:txBody>
      </p:sp>
      <p:sp>
        <p:nvSpPr>
          <p:cNvPr id="3" name="Content Placeholder 2">
            <a:extLst>
              <a:ext uri="{FF2B5EF4-FFF2-40B4-BE49-F238E27FC236}">
                <a16:creationId xmlns:a16="http://schemas.microsoft.com/office/drawing/2014/main" id="{ED704FB1-05E6-70D4-8EDB-85B8E0B7C1F3}"/>
              </a:ext>
            </a:extLst>
          </p:cNvPr>
          <p:cNvSpPr>
            <a:spLocks noGrp="1"/>
          </p:cNvSpPr>
          <p:nvPr>
            <p:ph idx="1"/>
          </p:nvPr>
        </p:nvSpPr>
        <p:spPr/>
        <p:txBody>
          <a:bodyPr>
            <a:normAutofit lnSpcReduction="10000"/>
          </a:bodyPr>
          <a:lstStyle/>
          <a:p>
            <a:r>
              <a:rPr lang="en-US" sz="2800" dirty="0">
                <a:solidFill>
                  <a:schemeClr val="tx1"/>
                </a:solidFill>
                <a:latin typeface="Arial" panose="020B0604020202020204" pitchFamily="34" charset="0"/>
                <a:cs typeface="Arial" panose="020B0604020202020204" pitchFamily="34" charset="0"/>
              </a:rPr>
              <a:t>PCP is key to achieving the intent of the final </a:t>
            </a:r>
            <a:r>
              <a:rPr lang="en-US" dirty="0"/>
              <a:t>r</a:t>
            </a:r>
            <a:r>
              <a:rPr lang="en-US" sz="2800" dirty="0">
                <a:solidFill>
                  <a:schemeClr val="tx1"/>
                </a:solidFill>
                <a:latin typeface="Arial" panose="020B0604020202020204" pitchFamily="34" charset="0"/>
                <a:cs typeface="Arial" panose="020B0604020202020204" pitchFamily="34" charset="0"/>
              </a:rPr>
              <a:t>ule at the level of the individual receiving HCBS.</a:t>
            </a: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effectLst/>
                <a:latin typeface="Arial" panose="020B0604020202020204" pitchFamily="34" charset="0"/>
                <a:cs typeface="Arial" panose="020B0604020202020204" pitchFamily="34" charset="0"/>
              </a:rPr>
              <a:t>CMS specifies that service planning for participants in Medicaid HCBS programs under section 1915(c),1915(</a:t>
            </a:r>
            <a:r>
              <a:rPr lang="en-US" sz="2800" dirty="0" err="1">
                <a:solidFill>
                  <a:schemeClr val="tx1"/>
                </a:solidFill>
                <a:effectLst/>
                <a:latin typeface="Arial" panose="020B0604020202020204" pitchFamily="34" charset="0"/>
                <a:cs typeface="Arial" panose="020B0604020202020204" pitchFamily="34" charset="0"/>
              </a:rPr>
              <a:t>i</a:t>
            </a:r>
            <a:r>
              <a:rPr lang="en-US" sz="2800" dirty="0">
                <a:solidFill>
                  <a:schemeClr val="tx1"/>
                </a:solidFill>
                <a:effectLst/>
                <a:latin typeface="Arial" panose="020B0604020202020204" pitchFamily="34" charset="0"/>
                <a:cs typeface="Arial" panose="020B0604020202020204" pitchFamily="34" charset="0"/>
              </a:rPr>
              <a:t>) and 1915(k) of the Act must be developed through a PCP process that addresses health and LTSS needs in a manner that reflects individual preferences and goals. </a:t>
            </a:r>
          </a:p>
          <a:p>
            <a:endParaRPr lang="en-US" sz="2800" dirty="0">
              <a:solidFill>
                <a:schemeClr val="tx1"/>
              </a:solidFill>
              <a:effectLst/>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The PCP process will be discussed in detail in Module 2. </a:t>
            </a:r>
          </a:p>
          <a:p>
            <a:endParaRPr lang="en-US" dirty="0"/>
          </a:p>
        </p:txBody>
      </p:sp>
      <p:pic>
        <p:nvPicPr>
          <p:cNvPr id="4" name="Audio 5">
            <a:extLst>
              <a:ext uri="{FF2B5EF4-FFF2-40B4-BE49-F238E27FC236}">
                <a16:creationId xmlns:a16="http://schemas.microsoft.com/office/drawing/2014/main" id="{3C522930-31AF-B6CB-3CAB-2DCD1447F8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147" y="5949950"/>
            <a:ext cx="812800" cy="812800"/>
          </a:xfrm>
          <a:prstGeom prst="rect">
            <a:avLst/>
          </a:prstGeom>
        </p:spPr>
      </p:pic>
    </p:spTree>
    <p:extLst>
      <p:ext uri="{BB962C8B-B14F-4D97-AF65-F5344CB8AC3E}">
        <p14:creationId xmlns:p14="http://schemas.microsoft.com/office/powerpoint/2010/main" val="31818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8038-257B-4317-04BF-E09AA87A9853}"/>
              </a:ext>
            </a:extLst>
          </p:cNvPr>
          <p:cNvSpPr>
            <a:spLocks noGrp="1"/>
          </p:cNvSpPr>
          <p:nvPr>
            <p:ph type="title"/>
          </p:nvPr>
        </p:nvSpPr>
        <p:spPr>
          <a:xfrm>
            <a:off x="158620" y="1"/>
            <a:ext cx="9717518" cy="1325564"/>
          </a:xfrm>
        </p:spPr>
        <p:txBody>
          <a:bodyPr>
            <a:normAutofit/>
          </a:bodyPr>
          <a:lstStyle/>
          <a:p>
            <a:r>
              <a:rPr lang="en-US" sz="4000" b="1" dirty="0"/>
              <a:t>Additional Resources</a:t>
            </a:r>
          </a:p>
        </p:txBody>
      </p:sp>
      <p:sp>
        <p:nvSpPr>
          <p:cNvPr id="3" name="Content Placeholder 2">
            <a:extLst>
              <a:ext uri="{FF2B5EF4-FFF2-40B4-BE49-F238E27FC236}">
                <a16:creationId xmlns:a16="http://schemas.microsoft.com/office/drawing/2014/main" id="{625C543D-7C8F-DE1E-2EC8-515E11EE1A97}"/>
              </a:ext>
            </a:extLst>
          </p:cNvPr>
          <p:cNvSpPr>
            <a:spLocks noGrp="1"/>
          </p:cNvSpPr>
          <p:nvPr>
            <p:ph idx="1"/>
          </p:nvPr>
        </p:nvSpPr>
        <p:spPr/>
        <p:txBody>
          <a:bodyPr/>
          <a:lstStyle/>
          <a:p>
            <a:pPr algn="l" rtl="0" fontAlgn="base"/>
            <a:r>
              <a:rPr lang="en-US" sz="2800" b="0" i="0" u="sng" strike="noStrike" dirty="0">
                <a:solidFill>
                  <a:srgbClr val="0563C1"/>
                </a:solidFill>
                <a:effectLst/>
                <a:latin typeface="Arial" panose="020B0604020202020204" pitchFamily="34" charset="0"/>
                <a:cs typeface="Arial" panose="020B0604020202020204" pitchFamily="34" charset="0"/>
                <a:hlinkClick r:id="rId4"/>
              </a:rPr>
              <a:t>Medicaid.gov- Guidance &amp; Additional Resources- Home &amp; Community Based Services Final Regulation</a:t>
            </a:r>
            <a:r>
              <a:rPr lang="en-US" sz="2800" b="0" i="0" u="sng" strike="noStrike" dirty="0">
                <a:solidFill>
                  <a:srgbClr val="0563C1"/>
                </a:solidFill>
                <a:effectLst/>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hlinkClick r:id="rId5"/>
              </a:rPr>
              <a:t>HCBS Advocacy Coalition. </a:t>
            </a:r>
            <a:endParaRPr lang="en-US" sz="2800" dirty="0">
              <a:latin typeface="Arial" panose="020B0604020202020204" pitchFamily="34" charset="0"/>
              <a:cs typeface="Arial" panose="020B0604020202020204" pitchFamily="34" charset="0"/>
            </a:endParaRPr>
          </a:p>
          <a:p>
            <a:endParaRPr lang="en-US" dirty="0"/>
          </a:p>
        </p:txBody>
      </p:sp>
      <p:pic>
        <p:nvPicPr>
          <p:cNvPr id="4" name="Audio 5">
            <a:extLst>
              <a:ext uri="{FF2B5EF4-FFF2-40B4-BE49-F238E27FC236}">
                <a16:creationId xmlns:a16="http://schemas.microsoft.com/office/drawing/2014/main" id="{6830304E-0257-781D-87D2-6DFFAE4FE0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 y="6045199"/>
            <a:ext cx="812800" cy="812800"/>
          </a:xfrm>
          <a:prstGeom prst="rect">
            <a:avLst/>
          </a:prstGeom>
        </p:spPr>
      </p:pic>
    </p:spTree>
    <p:extLst>
      <p:ext uri="{BB962C8B-B14F-4D97-AF65-F5344CB8AC3E}">
        <p14:creationId xmlns:p14="http://schemas.microsoft.com/office/powerpoint/2010/main" val="8942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F7A0-FBF8-CAED-42AF-FC506E6C8934}"/>
              </a:ext>
            </a:extLst>
          </p:cNvPr>
          <p:cNvSpPr>
            <a:spLocks noGrp="1"/>
          </p:cNvSpPr>
          <p:nvPr>
            <p:ph type="title"/>
          </p:nvPr>
        </p:nvSpPr>
        <p:spPr>
          <a:xfrm>
            <a:off x="149290" y="1"/>
            <a:ext cx="9726848"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44E5483A-CB98-E1AB-ADF2-1D13EFD95610}"/>
              </a:ext>
            </a:extLst>
          </p:cNvPr>
          <p:cNvSpPr>
            <a:spLocks noGrp="1"/>
          </p:cNvSpPr>
          <p:nvPr>
            <p:ph idx="1"/>
          </p:nvPr>
        </p:nvSpPr>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PCP is key to helping demonstrate compliance with HCBS requirements.</a:t>
            </a:r>
          </a:p>
          <a:p>
            <a:endParaRPr lang="en-US" dirty="0"/>
          </a:p>
        </p:txBody>
      </p:sp>
      <p:pic>
        <p:nvPicPr>
          <p:cNvPr id="4" name="Audio 9">
            <a:extLst>
              <a:ext uri="{FF2B5EF4-FFF2-40B4-BE49-F238E27FC236}">
                <a16:creationId xmlns:a16="http://schemas.microsoft.com/office/drawing/2014/main" id="{C8B7298F-6E24-1642-161F-C81CC73380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5940425"/>
            <a:ext cx="812800" cy="812800"/>
          </a:xfrm>
          <a:prstGeom prst="rect">
            <a:avLst/>
          </a:prstGeom>
        </p:spPr>
      </p:pic>
    </p:spTree>
    <p:extLst>
      <p:ext uri="{BB962C8B-B14F-4D97-AF65-F5344CB8AC3E}">
        <p14:creationId xmlns:p14="http://schemas.microsoft.com/office/powerpoint/2010/main" val="76737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F7A0-FBF8-CAED-42AF-FC506E6C8934}"/>
              </a:ext>
            </a:extLst>
          </p:cNvPr>
          <p:cNvSpPr>
            <a:spLocks noGrp="1"/>
          </p:cNvSpPr>
          <p:nvPr>
            <p:ph type="title"/>
          </p:nvPr>
        </p:nvSpPr>
        <p:spPr>
          <a:xfrm>
            <a:off x="139959" y="1"/>
            <a:ext cx="9736179" cy="1325564"/>
          </a:xfrm>
        </p:spPr>
        <p:txBody>
          <a:bodyPr>
            <a:normAutofit/>
          </a:bodyPr>
          <a:lstStyle/>
          <a:p>
            <a:r>
              <a:rPr lang="en-US" sz="4000" b="1" dirty="0"/>
              <a:t>Knowledge Checkpoint</a:t>
            </a:r>
          </a:p>
        </p:txBody>
      </p:sp>
      <p:sp>
        <p:nvSpPr>
          <p:cNvPr id="3" name="Content Placeholder 2">
            <a:extLst>
              <a:ext uri="{FF2B5EF4-FFF2-40B4-BE49-F238E27FC236}">
                <a16:creationId xmlns:a16="http://schemas.microsoft.com/office/drawing/2014/main" id="{44E5483A-CB98-E1AB-ADF2-1D13EFD95610}"/>
              </a:ext>
            </a:extLst>
          </p:cNvPr>
          <p:cNvSpPr>
            <a:spLocks noGrp="1"/>
          </p:cNvSpPr>
          <p:nvPr>
            <p:ph idx="1"/>
          </p:nvPr>
        </p:nvSpPr>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PCP is key to helping demonstrate compliance with HCBS requirements.</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sz="2800" dirty="0">
              <a:solidFill>
                <a:schemeClr val="tx1"/>
              </a:solidFill>
              <a:latin typeface="Arial" panose="020B0604020202020204" pitchFamily="34" charset="0"/>
              <a:cs typeface="Arial" panose="020B0604020202020204" pitchFamily="34" charset="0"/>
            </a:endParaRPr>
          </a:p>
          <a:p>
            <a:pPr marL="0" indent="0">
              <a:buNone/>
            </a:pPr>
            <a:r>
              <a:rPr lang="en-US" b="1">
                <a:solidFill>
                  <a:schemeClr val="tx1"/>
                </a:solidFill>
                <a:latin typeface="Arial" panose="020B0604020202020204" pitchFamily="34" charset="0"/>
                <a:cs typeface="Arial" panose="020B0604020202020204" pitchFamily="34" charset="0"/>
              </a:rPr>
              <a:t>True.</a:t>
            </a:r>
            <a:endParaRPr lang="en-US" sz="2800" b="1"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pic>
        <p:nvPicPr>
          <p:cNvPr id="5" name="Audio 5">
            <a:extLst>
              <a:ext uri="{FF2B5EF4-FFF2-40B4-BE49-F238E27FC236}">
                <a16:creationId xmlns:a16="http://schemas.microsoft.com/office/drawing/2014/main" id="{E338C1A8-6B09-51A1-DC24-A66A399F90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32072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7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5676-119F-6BA6-6EC0-C16894354DC2}"/>
              </a:ext>
            </a:extLst>
          </p:cNvPr>
          <p:cNvSpPr>
            <a:spLocks noGrp="1"/>
          </p:cNvSpPr>
          <p:nvPr>
            <p:ph type="title"/>
          </p:nvPr>
        </p:nvSpPr>
        <p:spPr/>
        <p:txBody>
          <a:bodyPr/>
          <a:lstStyle/>
          <a:p>
            <a:r>
              <a:rPr lang="en-US" dirty="0"/>
              <a:t>Please complete the evaluation for confirmation of attendance.  </a:t>
            </a:r>
          </a:p>
        </p:txBody>
      </p:sp>
      <p:pic>
        <p:nvPicPr>
          <p:cNvPr id="5" name="Content Placeholder 4">
            <a:extLst>
              <a:ext uri="{FF2B5EF4-FFF2-40B4-BE49-F238E27FC236}">
                <a16:creationId xmlns:a16="http://schemas.microsoft.com/office/drawing/2014/main" id="{8F94456F-B7AE-2375-131D-80E572D4B161}"/>
              </a:ext>
            </a:extLst>
          </p:cNvPr>
          <p:cNvPicPr>
            <a:picLocks noGrp="1" noChangeAspect="1"/>
          </p:cNvPicPr>
          <p:nvPr>
            <p:ph idx="1"/>
          </p:nvPr>
        </p:nvPicPr>
        <p:blipFill>
          <a:blip r:embed="rId2"/>
          <a:stretch>
            <a:fillRect/>
          </a:stretch>
        </p:blipFill>
        <p:spPr>
          <a:xfrm>
            <a:off x="2942733" y="1627917"/>
            <a:ext cx="5032374" cy="5032374"/>
          </a:xfrm>
          <a:prstGeom prst="rect">
            <a:avLst/>
          </a:prstGeom>
        </p:spPr>
      </p:pic>
    </p:spTree>
    <p:extLst>
      <p:ext uri="{BB962C8B-B14F-4D97-AF65-F5344CB8AC3E}">
        <p14:creationId xmlns:p14="http://schemas.microsoft.com/office/powerpoint/2010/main" val="1727880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E10C5C-7B01-3D24-D2EF-CCEFBAD48852}"/>
              </a:ext>
            </a:extLst>
          </p:cNvPr>
          <p:cNvSpPr>
            <a:spLocks noGrp="1"/>
          </p:cNvSpPr>
          <p:nvPr>
            <p:ph idx="1"/>
          </p:nvPr>
        </p:nvSpPr>
        <p:spPr>
          <a:xfrm>
            <a:off x="278296" y="2043404"/>
            <a:ext cx="11787808" cy="3849396"/>
          </a:xfrm>
        </p:spPr>
        <p:txBody>
          <a:bodyPr>
            <a:normAutofit/>
          </a:bodyPr>
          <a:lstStyle/>
          <a:p>
            <a:pPr marL="0" indent="0" algn="ctr">
              <a:buNone/>
            </a:pPr>
            <a:r>
              <a:rPr lang="en-US" sz="4400" b="1" dirty="0">
                <a:latin typeface="Arial" pitchFamily="34" charset="0"/>
                <a:ea typeface="Gotham-Bold" charset="0"/>
                <a:cs typeface="Arial" pitchFamily="34" charset="0"/>
              </a:rPr>
              <a:t>Congratulations! </a:t>
            </a:r>
            <a:br>
              <a:rPr lang="en-US" sz="6000" b="1" dirty="0">
                <a:latin typeface="Arial" pitchFamily="34" charset="0"/>
                <a:ea typeface="Gotham-Bold" charset="0"/>
                <a:cs typeface="Arial" pitchFamily="34" charset="0"/>
              </a:rPr>
            </a:br>
            <a:br>
              <a:rPr lang="en-US" sz="6000" b="1" dirty="0">
                <a:latin typeface="Arial" pitchFamily="34" charset="0"/>
                <a:ea typeface="Gotham-Bold" charset="0"/>
                <a:cs typeface="Arial" pitchFamily="34" charset="0"/>
              </a:rPr>
            </a:br>
            <a:r>
              <a:rPr lang="en-US" sz="4400" b="1" dirty="0">
                <a:latin typeface="Arial" pitchFamily="34" charset="0"/>
                <a:ea typeface="Gotham-Bold" charset="0"/>
                <a:cs typeface="Arial" pitchFamily="34" charset="0"/>
              </a:rPr>
              <a:t>You have completed Module 1!</a:t>
            </a:r>
            <a:endParaRPr lang="en-US" sz="4400" dirty="0"/>
          </a:p>
        </p:txBody>
      </p:sp>
      <p:pic>
        <p:nvPicPr>
          <p:cNvPr id="4" name="Audio 3">
            <a:extLst>
              <a:ext uri="{FF2B5EF4-FFF2-40B4-BE49-F238E27FC236}">
                <a16:creationId xmlns:a16="http://schemas.microsoft.com/office/drawing/2014/main" id="{B423C8F1-C24A-6426-6389-59387BA458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9643" y="6045200"/>
            <a:ext cx="812800" cy="812800"/>
          </a:xfrm>
          <a:prstGeom prst="rect">
            <a:avLst/>
          </a:prstGeom>
        </p:spPr>
      </p:pic>
      <p:sp>
        <p:nvSpPr>
          <p:cNvPr id="6" name="TextBox 5">
            <a:extLst>
              <a:ext uri="{FF2B5EF4-FFF2-40B4-BE49-F238E27FC236}">
                <a16:creationId xmlns:a16="http://schemas.microsoft.com/office/drawing/2014/main" id="{9D2EE38C-BB1A-E821-A0E7-D95E3026ABC4}"/>
              </a:ext>
            </a:extLst>
          </p:cNvPr>
          <p:cNvSpPr txBox="1"/>
          <p:nvPr/>
        </p:nvSpPr>
        <p:spPr>
          <a:xfrm>
            <a:off x="1419225" y="6341022"/>
            <a:ext cx="5324474" cy="307777"/>
          </a:xfrm>
          <a:prstGeom prst="rect">
            <a:avLst/>
          </a:prstGeom>
          <a:noFill/>
        </p:spPr>
        <p:txBody>
          <a:bodyPr wrap="square">
            <a:spAutoFit/>
          </a:bodyPr>
          <a:lstStyle/>
          <a:p>
            <a:r>
              <a:rPr lang="en-US" sz="1400" dirty="0">
                <a:effectLst/>
                <a:latin typeface="Arial" panose="020B0604020202020204" pitchFamily="34" charset="0"/>
                <a:ea typeface="Aptos" panose="020B0004020202020204" pitchFamily="34" charset="0"/>
                <a:cs typeface="Arial" panose="020B0604020202020204" pitchFamily="34" charset="0"/>
              </a:rPr>
              <a:t>MDHHS-Pub-2247</a:t>
            </a:r>
            <a:r>
              <a:rPr lang="en-US" sz="1400" dirty="0">
                <a:effectLst/>
                <a:latin typeface="Aptos" panose="020B0004020202020204" pitchFamily="34" charset="0"/>
                <a:ea typeface="Aptos" panose="020B0004020202020204" pitchFamily="34" charset="0"/>
                <a:cs typeface="Aptos" panose="020B0004020202020204" pitchFamily="34" charset="0"/>
              </a:rPr>
              <a:t> (8-25)</a:t>
            </a:r>
            <a:endParaRPr lang="en-US" sz="1400" dirty="0"/>
          </a:p>
        </p:txBody>
      </p:sp>
    </p:spTree>
    <p:extLst>
      <p:ext uri="{BB962C8B-B14F-4D97-AF65-F5344CB8AC3E}">
        <p14:creationId xmlns:p14="http://schemas.microsoft.com/office/powerpoint/2010/main" val="210218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3DBF-783F-27F2-A8A9-91F5E94631C6}"/>
              </a:ext>
            </a:extLst>
          </p:cNvPr>
          <p:cNvSpPr>
            <a:spLocks noGrp="1"/>
          </p:cNvSpPr>
          <p:nvPr>
            <p:ph type="title"/>
          </p:nvPr>
        </p:nvSpPr>
        <p:spPr>
          <a:xfrm>
            <a:off x="168965" y="1"/>
            <a:ext cx="9707173" cy="1325564"/>
          </a:xfrm>
        </p:spPr>
        <p:txBody>
          <a:bodyPr>
            <a:normAutofit/>
          </a:bodyPr>
          <a:lstStyle/>
          <a:p>
            <a:r>
              <a:rPr lang="en-US" sz="4000" b="1" dirty="0"/>
              <a:t>Transition from Institutional Care to    </a:t>
            </a:r>
            <a:br>
              <a:rPr lang="en-US" sz="4000" b="1" dirty="0"/>
            </a:br>
            <a:r>
              <a:rPr lang="en-US" sz="4000" b="1" dirty="0"/>
              <a:t> HCBS</a:t>
            </a:r>
          </a:p>
        </p:txBody>
      </p:sp>
      <p:sp>
        <p:nvSpPr>
          <p:cNvPr id="3" name="Content Placeholder 2">
            <a:extLst>
              <a:ext uri="{FF2B5EF4-FFF2-40B4-BE49-F238E27FC236}">
                <a16:creationId xmlns:a16="http://schemas.microsoft.com/office/drawing/2014/main" id="{44401405-826A-C865-5E19-B551D8C28D54}"/>
              </a:ext>
            </a:extLst>
          </p:cNvPr>
          <p:cNvSpPr>
            <a:spLocks noGrp="1"/>
          </p:cNvSpPr>
          <p:nvPr>
            <p:ph idx="1"/>
          </p:nvPr>
        </p:nvSpPr>
        <p:spPr/>
        <p:txBody>
          <a:bodyPr/>
          <a:lstStyle/>
          <a:p>
            <a:r>
              <a:rPr lang="en-US" sz="2900" dirty="0">
                <a:solidFill>
                  <a:schemeClr val="tx1"/>
                </a:solidFill>
                <a:latin typeface="Arial" panose="020B0604020202020204" pitchFamily="34" charset="0"/>
                <a:cs typeface="Arial" panose="020B0604020202020204" pitchFamily="34" charset="0"/>
              </a:rPr>
              <a:t>Since 1965, 36 hospitals serving adults with mental illnesses, state regional centers serving persons with I/DD and programs serving </a:t>
            </a:r>
            <a:r>
              <a:rPr lang="en-US" sz="2900" dirty="0"/>
              <a:t>children with SED</a:t>
            </a:r>
            <a:r>
              <a:rPr lang="en-US" sz="2900" dirty="0">
                <a:solidFill>
                  <a:schemeClr val="tx1"/>
                </a:solidFill>
                <a:latin typeface="Arial" panose="020B0604020202020204" pitchFamily="34" charset="0"/>
                <a:cs typeface="Arial" panose="020B0604020202020204" pitchFamily="34" charset="0"/>
              </a:rPr>
              <a:t> have been closed by the State of Michigan (SOM).</a:t>
            </a:r>
          </a:p>
          <a:p>
            <a:endParaRPr lang="en-US" sz="2900" dirty="0">
              <a:solidFill>
                <a:schemeClr val="tx1"/>
              </a:solidFill>
              <a:latin typeface="Arial" panose="020B0604020202020204" pitchFamily="34" charset="0"/>
              <a:cs typeface="Arial" panose="020B0604020202020204" pitchFamily="34" charset="0"/>
            </a:endParaRPr>
          </a:p>
          <a:p>
            <a:r>
              <a:rPr lang="en-US" sz="2900" dirty="0">
                <a:solidFill>
                  <a:schemeClr val="tx1"/>
                </a:solidFill>
                <a:latin typeface="Arial" panose="020B0604020202020204" pitchFamily="34" charset="0"/>
                <a:cs typeface="Arial" panose="020B0604020202020204" pitchFamily="34" charset="0"/>
              </a:rPr>
              <a:t>By 2014, all state regional centers were closed.</a:t>
            </a:r>
          </a:p>
          <a:p>
            <a:endParaRPr lang="en-US" sz="2900" dirty="0">
              <a:solidFill>
                <a:schemeClr val="tx1"/>
              </a:solidFill>
              <a:latin typeface="Arial" panose="020B0604020202020204" pitchFamily="34" charset="0"/>
              <a:cs typeface="Arial" panose="020B0604020202020204" pitchFamily="34" charset="0"/>
            </a:endParaRPr>
          </a:p>
          <a:p>
            <a:r>
              <a:rPr lang="en-US" sz="2900" dirty="0">
                <a:solidFill>
                  <a:schemeClr val="tx1"/>
                </a:solidFill>
                <a:latin typeface="Arial" panose="020B0604020202020204" pitchFamily="34" charset="0"/>
                <a:cs typeface="Arial" panose="020B0604020202020204" pitchFamily="34" charset="0"/>
              </a:rPr>
              <a:t>Deinstitutionalization required the development of appropriate community-based alternatives to institutional living</a:t>
            </a:r>
            <a:r>
              <a:rPr lang="en-US" sz="2800" dirty="0">
                <a:solidFill>
                  <a:schemeClr val="tx1"/>
                </a:solidFill>
                <a:latin typeface="Arial" panose="020B0604020202020204" pitchFamily="34" charset="0"/>
                <a:cs typeface="Arial" panose="020B0604020202020204" pitchFamily="34" charset="0"/>
              </a:rPr>
              <a:t>.</a:t>
            </a:r>
          </a:p>
          <a:p>
            <a:endParaRPr lang="en-US" dirty="0"/>
          </a:p>
        </p:txBody>
      </p:sp>
      <p:pic>
        <p:nvPicPr>
          <p:cNvPr id="4" name="Audio 13">
            <a:extLst>
              <a:ext uri="{FF2B5EF4-FFF2-40B4-BE49-F238E27FC236}">
                <a16:creationId xmlns:a16="http://schemas.microsoft.com/office/drawing/2014/main" id="{DA95F77E-63B3-2213-06FE-A6DC2DD538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8965" y="6045200"/>
            <a:ext cx="812800" cy="812800"/>
          </a:xfrm>
          <a:prstGeom prst="rect">
            <a:avLst/>
          </a:prstGeom>
        </p:spPr>
      </p:pic>
    </p:spTree>
    <p:extLst>
      <p:ext uri="{BB962C8B-B14F-4D97-AF65-F5344CB8AC3E}">
        <p14:creationId xmlns:p14="http://schemas.microsoft.com/office/powerpoint/2010/main" val="56642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1707-2861-35E9-DD9C-5629AF145A1F}"/>
              </a:ext>
            </a:extLst>
          </p:cNvPr>
          <p:cNvSpPr>
            <a:spLocks noGrp="1"/>
          </p:cNvSpPr>
          <p:nvPr>
            <p:ph type="title"/>
          </p:nvPr>
        </p:nvSpPr>
        <p:spPr>
          <a:xfrm>
            <a:off x="0" y="69575"/>
            <a:ext cx="9037938" cy="1325564"/>
          </a:xfrm>
        </p:spPr>
        <p:txBody>
          <a:bodyPr>
            <a:normAutofit/>
          </a:bodyPr>
          <a:lstStyle/>
          <a:p>
            <a:r>
              <a:rPr lang="en-US" sz="4000" b="1" dirty="0"/>
              <a:t>HCBS Timeline</a:t>
            </a:r>
          </a:p>
        </p:txBody>
      </p:sp>
      <p:graphicFrame>
        <p:nvGraphicFramePr>
          <p:cNvPr id="4" name="Content Placeholder 3">
            <a:extLst>
              <a:ext uri="{FF2B5EF4-FFF2-40B4-BE49-F238E27FC236}">
                <a16:creationId xmlns:a16="http://schemas.microsoft.com/office/drawing/2014/main" id="{4C8AE368-8874-5EFA-CFC7-8AC414AC9160}"/>
              </a:ext>
            </a:extLst>
          </p:cNvPr>
          <p:cNvGraphicFramePr>
            <a:graphicFrameLocks noGrp="1"/>
          </p:cNvGraphicFramePr>
          <p:nvPr>
            <p:ph idx="1"/>
            <p:extLst>
              <p:ext uri="{D42A27DB-BD31-4B8C-83A1-F6EECF244321}">
                <p14:modId xmlns:p14="http://schemas.microsoft.com/office/powerpoint/2010/main" val="2330357279"/>
              </p:ext>
            </p:extLst>
          </p:nvPr>
        </p:nvGraphicFramePr>
        <p:xfrm>
          <a:off x="355963" y="1097279"/>
          <a:ext cx="11480074" cy="5275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7">
            <a:extLst>
              <a:ext uri="{FF2B5EF4-FFF2-40B4-BE49-F238E27FC236}">
                <a16:creationId xmlns:a16="http://schemas.microsoft.com/office/drawing/2014/main" id="{4F3D6D45-4A3A-1846-6CA8-003DDD0B3C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0180" y="5966505"/>
            <a:ext cx="812800" cy="812800"/>
          </a:xfrm>
          <a:prstGeom prst="rect">
            <a:avLst/>
          </a:prstGeom>
        </p:spPr>
      </p:pic>
    </p:spTree>
    <p:extLst>
      <p:ext uri="{BB962C8B-B14F-4D97-AF65-F5344CB8AC3E}">
        <p14:creationId xmlns:p14="http://schemas.microsoft.com/office/powerpoint/2010/main" val="21374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26276-7926-E2AE-D561-F4A226BA03A3}"/>
              </a:ext>
            </a:extLst>
          </p:cNvPr>
          <p:cNvSpPr>
            <a:spLocks noGrp="1"/>
          </p:cNvSpPr>
          <p:nvPr>
            <p:ph type="title"/>
          </p:nvPr>
        </p:nvSpPr>
        <p:spPr>
          <a:xfrm>
            <a:off x="72887" y="79514"/>
            <a:ext cx="9037938" cy="1325564"/>
          </a:xfrm>
        </p:spPr>
        <p:txBody>
          <a:bodyPr>
            <a:normAutofit/>
          </a:bodyPr>
          <a:lstStyle/>
          <a:p>
            <a:r>
              <a:rPr lang="en-US" sz="4000" b="1" dirty="0"/>
              <a:t>Chief Funding Source of HCBS</a:t>
            </a:r>
          </a:p>
        </p:txBody>
      </p:sp>
      <p:sp>
        <p:nvSpPr>
          <p:cNvPr id="3" name="Content Placeholder 2">
            <a:extLst>
              <a:ext uri="{FF2B5EF4-FFF2-40B4-BE49-F238E27FC236}">
                <a16:creationId xmlns:a16="http://schemas.microsoft.com/office/drawing/2014/main" id="{A9109F52-3E49-0A28-E4A8-4CA0EFDE6CB3}"/>
              </a:ext>
            </a:extLst>
          </p:cNvPr>
          <p:cNvSpPr>
            <a:spLocks noGrp="1"/>
          </p:cNvSpPr>
          <p:nvPr>
            <p:ph idx="1"/>
          </p:nvPr>
        </p:nvSpPr>
        <p:spPr>
          <a:xfrm>
            <a:off x="391885" y="1593668"/>
            <a:ext cx="11482251" cy="4689565"/>
          </a:xfrm>
        </p:spPr>
        <p:txBody>
          <a:bodyPr>
            <a:normAutofit fontScale="47500" lnSpcReduction="20000"/>
          </a:bodyPr>
          <a:lstStyle/>
          <a:p>
            <a:pPr>
              <a:lnSpc>
                <a:spcPct val="120000"/>
              </a:lnSpc>
            </a:pPr>
            <a:r>
              <a:rPr lang="en-US" sz="5000" dirty="0">
                <a:solidFill>
                  <a:schemeClr val="tx1"/>
                </a:solidFill>
                <a:latin typeface="Arial" panose="020B0604020202020204" pitchFamily="34" charset="0"/>
                <a:cs typeface="Arial" panose="020B0604020202020204" pitchFamily="34" charset="0"/>
              </a:rPr>
              <a:t>Medicaid became the major source of funding for mental health (MH) services during the 1980s and 1990s.</a:t>
            </a:r>
          </a:p>
          <a:p>
            <a:pPr>
              <a:lnSpc>
                <a:spcPct val="120000"/>
              </a:lnSpc>
            </a:pPr>
            <a:r>
              <a:rPr lang="en-US" sz="5000" dirty="0">
                <a:solidFill>
                  <a:schemeClr val="tx1"/>
                </a:solidFill>
                <a:latin typeface="Arial" panose="020B0604020202020204" pitchFamily="34" charset="0"/>
                <a:cs typeface="Arial" panose="020B0604020202020204" pitchFamily="34" charset="0"/>
              </a:rPr>
              <a:t>Full management contracting and new sources of Medicaid revenue resulted in the major expansion of HCBS</a:t>
            </a:r>
            <a:r>
              <a:rPr lang="en-US" sz="5000" dirty="0"/>
              <a:t> </a:t>
            </a:r>
            <a:r>
              <a:rPr lang="en-US" sz="5000" dirty="0">
                <a:solidFill>
                  <a:schemeClr val="tx1"/>
                </a:solidFill>
                <a:latin typeface="Arial" panose="020B0604020202020204" pitchFamily="34" charset="0"/>
                <a:cs typeface="Arial" panose="020B0604020202020204" pitchFamily="34" charset="0"/>
              </a:rPr>
              <a:t>and deinstitutionalization of individuals living in state operated facilities.</a:t>
            </a:r>
          </a:p>
          <a:p>
            <a:pPr>
              <a:lnSpc>
                <a:spcPct val="120000"/>
              </a:lnSpc>
            </a:pPr>
            <a:r>
              <a:rPr lang="en-US" sz="5000" dirty="0">
                <a:solidFill>
                  <a:schemeClr val="tx1"/>
                </a:solidFill>
                <a:latin typeface="Arial" panose="020B0604020202020204" pitchFamily="34" charset="0"/>
                <a:ea typeface="ＭＳ Ｐゴシック"/>
                <a:cs typeface="Arial" panose="020B0604020202020204" pitchFamily="34" charset="0"/>
              </a:rPr>
              <a:t>HCBS have been included in several of Michigan’s waiver programs, including the Habilitation Supports Waiver (HSW), the Children’s Waiver Program (CWP), the SED Waiver and the MI Choice Waiver.</a:t>
            </a:r>
            <a:endParaRPr lang="en-US" sz="5000" dirty="0">
              <a:solidFill>
                <a:schemeClr val="tx1"/>
              </a:solidFill>
              <a:latin typeface="Arial" panose="020B0604020202020204" pitchFamily="34" charset="0"/>
              <a:cs typeface="Arial" panose="020B0604020202020204" pitchFamily="34" charset="0"/>
            </a:endParaRPr>
          </a:p>
          <a:p>
            <a:pPr>
              <a:lnSpc>
                <a:spcPct val="120000"/>
              </a:lnSpc>
            </a:pPr>
            <a:r>
              <a:rPr lang="en-US" sz="5000" dirty="0">
                <a:solidFill>
                  <a:schemeClr val="tx1"/>
                </a:solidFill>
                <a:latin typeface="Arial" panose="020B0604020202020204" pitchFamily="34" charset="0"/>
                <a:cs typeface="Arial" panose="020B0604020202020204" pitchFamily="34" charset="0"/>
              </a:rPr>
              <a:t>CMH/Prepaid Inpatient Health Plan (PIHP)s provide the oversight of  long-term care (LTC) for persons with severe and persistent mental </a:t>
            </a:r>
            <a:r>
              <a:rPr lang="en-US" sz="5000" dirty="0"/>
              <a:t>i</a:t>
            </a:r>
            <a:r>
              <a:rPr lang="en-US" sz="5000" dirty="0">
                <a:solidFill>
                  <a:schemeClr val="tx1"/>
                </a:solidFill>
                <a:latin typeface="Arial" panose="020B0604020202020204" pitchFamily="34" charset="0"/>
                <a:cs typeface="Arial" panose="020B0604020202020204" pitchFamily="34" charset="0"/>
              </a:rPr>
              <a:t>llness (MI) and I/DD. </a:t>
            </a:r>
          </a:p>
          <a:p>
            <a:pPr marL="0" indent="0">
              <a:buNone/>
            </a:pPr>
            <a:endParaRPr lang="en-US" dirty="0"/>
          </a:p>
        </p:txBody>
      </p:sp>
      <p:pic>
        <p:nvPicPr>
          <p:cNvPr id="4" name="Audio 14">
            <a:extLst>
              <a:ext uri="{FF2B5EF4-FFF2-40B4-BE49-F238E27FC236}">
                <a16:creationId xmlns:a16="http://schemas.microsoft.com/office/drawing/2014/main" id="{966E561D-7E0E-E839-AFF3-04048B7671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8275" y="6065423"/>
            <a:ext cx="812800" cy="812800"/>
          </a:xfrm>
          <a:prstGeom prst="rect">
            <a:avLst/>
          </a:prstGeom>
        </p:spPr>
      </p:pic>
    </p:spTree>
    <p:extLst>
      <p:ext uri="{BB962C8B-B14F-4D97-AF65-F5344CB8AC3E}">
        <p14:creationId xmlns:p14="http://schemas.microsoft.com/office/powerpoint/2010/main" val="41619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26FB-3894-C697-80CE-A350B98293E6}"/>
              </a:ext>
            </a:extLst>
          </p:cNvPr>
          <p:cNvSpPr>
            <a:spLocks noGrp="1"/>
          </p:cNvSpPr>
          <p:nvPr>
            <p:ph type="title"/>
          </p:nvPr>
        </p:nvSpPr>
        <p:spPr>
          <a:xfrm>
            <a:off x="102705" y="152400"/>
            <a:ext cx="9037938" cy="1325564"/>
          </a:xfrm>
        </p:spPr>
        <p:txBody>
          <a:bodyPr>
            <a:normAutofit/>
          </a:bodyPr>
          <a:lstStyle/>
          <a:p>
            <a:r>
              <a:rPr lang="en-US" sz="4000" b="1" dirty="0"/>
              <a:t>What Are HCBS?</a:t>
            </a:r>
          </a:p>
        </p:txBody>
      </p:sp>
      <p:sp>
        <p:nvSpPr>
          <p:cNvPr id="3" name="Content Placeholder 2">
            <a:extLst>
              <a:ext uri="{FF2B5EF4-FFF2-40B4-BE49-F238E27FC236}">
                <a16:creationId xmlns:a16="http://schemas.microsoft.com/office/drawing/2014/main" id="{DFA82963-1618-5F53-384D-6A84966ABD5C}"/>
              </a:ext>
            </a:extLst>
          </p:cNvPr>
          <p:cNvSpPr>
            <a:spLocks noGrp="1"/>
          </p:cNvSpPr>
          <p:nvPr>
            <p:ph idx="1"/>
          </p:nvPr>
        </p:nvSpPr>
        <p:spPr>
          <a:xfrm>
            <a:off x="287383" y="1580606"/>
            <a:ext cx="11508377" cy="4596357"/>
          </a:xfrm>
        </p:spPr>
        <p:txBody>
          <a:bodyPr>
            <a:normAutofit fontScale="47500" lnSpcReduction="20000"/>
          </a:bodyPr>
          <a:lstStyle/>
          <a:p>
            <a:r>
              <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provide opportunities for persons who are eligible for Medicaid to receive services in their own home or community rather than in institutions or other isolating settings. </a:t>
            </a:r>
          </a:p>
          <a:p>
            <a:pPr marL="0" indent="0">
              <a:buNone/>
            </a:pPr>
            <a:endParaRPr lang="en-US" sz="5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5100" b="0" i="0" u="none" strike="noStrike" dirty="0">
                <a:solidFill>
                  <a:schemeClr val="tx1"/>
                </a:solidFill>
                <a:effectLst/>
                <a:latin typeface="Arial" panose="020B0604020202020204" pitchFamily="34" charset="0"/>
                <a:cs typeface="Arial" panose="020B0604020202020204" pitchFamily="34" charset="0"/>
              </a:rPr>
              <a:t>Programs that provide HCBS serve a variety of different population groups, including </a:t>
            </a:r>
            <a:r>
              <a:rPr lang="en-US" sz="5100" dirty="0">
                <a:solidFill>
                  <a:schemeClr val="tx1"/>
                </a:solidFill>
                <a:latin typeface="Arial" panose="020B0604020202020204" pitchFamily="34" charset="0"/>
                <a:cs typeface="Arial" panose="020B0604020202020204" pitchFamily="34" charset="0"/>
              </a:rPr>
              <a:t>adults</a:t>
            </a:r>
            <a:r>
              <a:rPr lang="en-US" sz="5100" b="0" i="0" u="none" strike="noStrike" dirty="0">
                <a:solidFill>
                  <a:schemeClr val="tx1"/>
                </a:solidFill>
                <a:effectLst/>
                <a:latin typeface="Arial" panose="020B0604020202020204" pitchFamily="34" charset="0"/>
                <a:cs typeface="Arial" panose="020B0604020202020204" pitchFamily="34" charset="0"/>
              </a:rPr>
              <a:t> with I/DD, children and young adults with SED or I/DD, persons with serious mental illnesses and persons with physical disabilities.</a:t>
            </a:r>
          </a:p>
          <a:p>
            <a:pPr marL="0" indent="0">
              <a:buNone/>
            </a:pPr>
            <a:endParaRPr lang="en-US" sz="5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include community </a:t>
            </a:r>
            <a:r>
              <a:rPr lang="en-US" sz="5100" kern="100" dirty="0">
                <a:ea typeface="Calibri" panose="020F0502020204030204" pitchFamily="34" charset="0"/>
              </a:rPr>
              <a:t>l</a:t>
            </a:r>
            <a:r>
              <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iving </a:t>
            </a:r>
            <a:r>
              <a:rPr lang="en-US" sz="5100" kern="100" dirty="0">
                <a:ea typeface="Calibri" panose="020F0502020204030204" pitchFamily="34" charset="0"/>
              </a:rPr>
              <a:t>s</a:t>
            </a:r>
            <a:r>
              <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upports</a:t>
            </a:r>
            <a:r>
              <a:rPr lang="en-US" sz="5100" kern="100" dirty="0">
                <a:ea typeface="Calibri" panose="020F0502020204030204" pitchFamily="34" charset="0"/>
              </a:rPr>
              <a:t> </a:t>
            </a:r>
            <a:r>
              <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(CLS), skill </a:t>
            </a:r>
            <a:r>
              <a:rPr lang="en-US" sz="5100" kern="100" dirty="0">
                <a:ea typeface="Calibri" panose="020F0502020204030204" pitchFamily="34" charset="0"/>
              </a:rPr>
              <a:t>b</a:t>
            </a:r>
            <a:r>
              <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uilding </a:t>
            </a:r>
            <a:r>
              <a:rPr lang="en-US" sz="5100" kern="100" dirty="0">
                <a:ea typeface="Calibri" panose="020F0502020204030204" pitchFamily="34" charset="0"/>
              </a:rPr>
              <a:t>a</a:t>
            </a:r>
            <a:r>
              <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ssistance and more.</a:t>
            </a:r>
          </a:p>
          <a:p>
            <a:pPr marL="0" indent="0">
              <a:buNone/>
            </a:pPr>
            <a:endParaRPr lang="en-US" sz="5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5100" kern="100" dirty="0">
                <a:solidFill>
                  <a:schemeClr val="tx1"/>
                </a:solidFill>
                <a:latin typeface="Arial" panose="020B0604020202020204" pitchFamily="34" charset="0"/>
                <a:ea typeface="Calibri" panose="020F0502020204030204" pitchFamily="34" charset="0"/>
                <a:cs typeface="Arial" panose="020B0604020202020204" pitchFamily="34" charset="0"/>
              </a:rPr>
              <a:t>Supported employment is considered an HCBS; since this service is provided in the community, it is presumed compliant with the HCBS rule</a:t>
            </a:r>
            <a:r>
              <a:rPr lang="en-US" sz="3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en-US" sz="3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4" name="Audio 14">
            <a:extLst>
              <a:ext uri="{FF2B5EF4-FFF2-40B4-BE49-F238E27FC236}">
                <a16:creationId xmlns:a16="http://schemas.microsoft.com/office/drawing/2014/main" id="{E79E2841-C905-34DD-82D5-3AD50B9A3F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5900" y="6045200"/>
            <a:ext cx="812800" cy="812800"/>
          </a:xfrm>
          <a:prstGeom prst="rect">
            <a:avLst/>
          </a:prstGeom>
        </p:spPr>
      </p:pic>
    </p:spTree>
    <p:extLst>
      <p:ext uri="{BB962C8B-B14F-4D97-AF65-F5344CB8AC3E}">
        <p14:creationId xmlns:p14="http://schemas.microsoft.com/office/powerpoint/2010/main" val="161633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50CF5-E82E-D5F0-961F-C680D8EF92BD}"/>
              </a:ext>
            </a:extLst>
          </p:cNvPr>
          <p:cNvSpPr>
            <a:spLocks noGrp="1"/>
          </p:cNvSpPr>
          <p:nvPr>
            <p:ph type="title"/>
          </p:nvPr>
        </p:nvSpPr>
        <p:spPr>
          <a:xfrm>
            <a:off x="72887" y="0"/>
            <a:ext cx="9037938" cy="1325564"/>
          </a:xfrm>
        </p:spPr>
        <p:txBody>
          <a:bodyPr>
            <a:normAutofit/>
          </a:bodyPr>
          <a:lstStyle/>
          <a:p>
            <a:r>
              <a:rPr lang="en-US" sz="4000" b="1" dirty="0"/>
              <a:t>What Are HCBS (Cont’d)</a:t>
            </a:r>
          </a:p>
        </p:txBody>
      </p:sp>
      <p:sp>
        <p:nvSpPr>
          <p:cNvPr id="3" name="Content Placeholder 2">
            <a:extLst>
              <a:ext uri="{FF2B5EF4-FFF2-40B4-BE49-F238E27FC236}">
                <a16:creationId xmlns:a16="http://schemas.microsoft.com/office/drawing/2014/main" id="{94A0252C-3BD8-790D-CA6B-BC46D4BB8DE9}"/>
              </a:ext>
            </a:extLst>
          </p:cNvPr>
          <p:cNvSpPr>
            <a:spLocks noGrp="1"/>
          </p:cNvSpPr>
          <p:nvPr>
            <p:ph idx="1"/>
          </p:nvPr>
        </p:nvSpPr>
        <p:spPr>
          <a:xfrm>
            <a:off x="253218" y="1547445"/>
            <a:ext cx="11648050" cy="5158155"/>
          </a:xfrm>
        </p:spPr>
        <p:txBody>
          <a:bodyPr>
            <a:normAutofit fontScale="85000" lnSpcReduction="10000"/>
          </a:bodyPr>
          <a:lstStyle/>
          <a:p>
            <a:pPr>
              <a:lnSpc>
                <a:spcPct val="107000"/>
              </a:lnSpc>
              <a:spcBef>
                <a:spcPts val="0"/>
              </a:spcBef>
              <a:spcAft>
                <a:spcPts val="800"/>
              </a:spcAft>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In Michigan, people may receive HCBS services in their own homes which they own or rent. They may also receive services in a family member’s home, in instances where the individuals elect to live with parents or other relatives.</a:t>
            </a:r>
          </a:p>
          <a:p>
            <a:pPr>
              <a:lnSpc>
                <a:spcPct val="107000"/>
              </a:lnSpc>
              <a:spcBef>
                <a:spcPts val="0"/>
              </a:spcBef>
              <a:spcAft>
                <a:spcPts val="800"/>
              </a:spcAft>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People may also receive HCBS services in adult </a:t>
            </a:r>
            <a:r>
              <a:rPr lang="en-US" dirty="0">
                <a:ea typeface="Calibri" panose="020F0502020204030204" pitchFamily="34" charset="0"/>
              </a:rPr>
              <a:t>f</a:t>
            </a: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oster </a:t>
            </a:r>
            <a:r>
              <a:rPr lang="en-US" dirty="0">
                <a:ea typeface="Calibri" panose="020F0502020204030204" pitchFamily="34" charset="0"/>
              </a:rPr>
              <a:t>c</a:t>
            </a: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are (AFC) homes or specialized </a:t>
            </a:r>
            <a:r>
              <a:rPr lang="en-US" dirty="0">
                <a:ea typeface="Calibri" panose="020F0502020204030204" pitchFamily="34" charset="0"/>
              </a:rPr>
              <a:t>r</a:t>
            </a: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esidential group homes. </a:t>
            </a:r>
          </a:p>
          <a:p>
            <a:pPr>
              <a:lnSpc>
                <a:spcPct val="107000"/>
              </a:lnSpc>
              <a:spcBef>
                <a:spcPts val="0"/>
              </a:spcBef>
              <a:spcAft>
                <a:spcPts val="800"/>
              </a:spcAft>
            </a:pPr>
            <a:endParaRPr lang="en-US" dirty="0">
              <a:solidFill>
                <a:schemeClr val="tx1"/>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Individuals enrolled in the HSW cannot be in residential settings with </a:t>
            </a:r>
            <a:r>
              <a:rPr lang="en-US" dirty="0">
                <a:ea typeface="Calibri" panose="020F0502020204030204" pitchFamily="34" charset="0"/>
              </a:rPr>
              <a:t>more than</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 12 residents.</a:t>
            </a:r>
          </a:p>
          <a:p>
            <a:pPr>
              <a:lnSpc>
                <a:spcPct val="107000"/>
              </a:lnSpc>
              <a:spcBef>
                <a:spcPts val="0"/>
              </a:spcBef>
              <a:spcAft>
                <a:spcPts val="800"/>
              </a:spcAft>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can also be provided in non-residential settings and skills acquisition programs.</a:t>
            </a:r>
          </a:p>
          <a:p>
            <a:pPr marL="0" indent="0">
              <a:buNone/>
            </a:pPr>
            <a:endParaRPr lang="en-US" sz="1400" b="1" dirty="0">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983367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OM Document" ma:contentTypeID="0x010100D80FC88A48A3EA4889EF01C87FCFD42A00243C14779FEA2F42A557E2184FC98439" ma:contentTypeVersion="79" ma:contentTypeDescription="" ma:contentTypeScope="" ma:versionID="38b649522c3e17ae7e9e8204d5173fca">
  <xsd:schema xmlns:xsd="http://www.w3.org/2001/XMLSchema" xmlns:xs="http://www.w3.org/2001/XMLSchema" xmlns:p="http://schemas.microsoft.com/office/2006/metadata/properties" xmlns:ns2="e4664c3e-f049-4574-bd7d-7499d2032cca" xmlns:ns3="d125b1c7-4def-4c17-bd53-bec34a62c486" xmlns:ns4="2e98a9ed-903a-4bd6-a896-1915695c2f25" targetNamespace="http://schemas.microsoft.com/office/2006/metadata/properties" ma:root="true" ma:fieldsID="c01a2bd3b939408b8cdc29460febc1e9" ns2:_="" ns3:_="" ns4:_="">
    <xsd:import namespace="e4664c3e-f049-4574-bd7d-7499d2032cca"/>
    <xsd:import namespace="d125b1c7-4def-4c17-bd53-bec34a62c486"/>
    <xsd:import namespace="2e98a9ed-903a-4bd6-a896-1915695c2f25"/>
    <xsd:element name="properties">
      <xsd:complexType>
        <xsd:sequence>
          <xsd:element name="documentManagement">
            <xsd:complexType>
              <xsd:all>
                <xsd:element ref="ns2:Document_x0020_Number" minOccurs="0"/>
                <xsd:element ref="ns2:Document_x0020_Description" minOccurs="0"/>
                <xsd:element ref="ns2:Page_x0020_Sort_x0020_Order" minOccurs="0"/>
                <xsd:element ref="ns2:Sort_x0020_Order" minOccurs="0"/>
                <xsd:element ref="ns2:Fillable" minOccurs="0"/>
                <xsd:element ref="ns2:som_IsOpenInNewTab" minOccurs="0"/>
                <xsd:element ref="ns2:kfc2e9f34b584e09a4dfad45193fd617" minOccurs="0"/>
                <xsd:element ref="ns2:k34b14aa96934db7a6567dc83a5ee0ba" minOccurs="0"/>
                <xsd:element ref="ns2:d8220c9e1229488886af245725860cbe" minOccurs="0"/>
                <xsd:element ref="ns2:TaxCatchAll" minOccurs="0"/>
                <xsd:element ref="ns2:TaxCatchAllLabel" minOccurs="0"/>
                <xsd:element ref="ns3:SharedWithUsers" minOccurs="0"/>
                <xsd:element ref="ns3:SharedWithDetails" minOccurs="0"/>
                <xsd:element ref="ns4:MediaServiceMetadata" minOccurs="0"/>
                <xsd:element ref="ns4:MediaServiceOCR" minOccurs="0"/>
                <xsd:element ref="ns4:MediaServiceGenerationTime" minOccurs="0"/>
                <xsd:element ref="ns4:MediaServiceEventHashCode" minOccurs="0"/>
                <xsd:element ref="ns4:lcf76f155ced4ddcb4097134ff3c332f"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64c3e-f049-4574-bd7d-7499d2032cca" elementFormDefault="qualified">
    <xsd:import namespace="http://schemas.microsoft.com/office/2006/documentManagement/types"/>
    <xsd:import namespace="http://schemas.microsoft.com/office/infopath/2007/PartnerControls"/>
    <xsd:element name="Document_x0020_Number" ma:index="2" nillable="true" ma:displayName="Document Number" ma:internalName="Document_x0020_Number">
      <xsd:simpleType>
        <xsd:restriction base="dms:Text">
          <xsd:maxLength value="255"/>
        </xsd:restriction>
      </xsd:simpleType>
    </xsd:element>
    <xsd:element name="Document_x0020_Description" ma:index="3" nillable="true" ma:displayName="Document Description" ma:internalName="Document_x0020_Description">
      <xsd:simpleType>
        <xsd:restriction base="dms:Note">
          <xsd:maxLength value="255"/>
        </xsd:restriction>
      </xsd:simpleType>
    </xsd:element>
    <xsd:element name="Page_x0020_Sort_x0020_Order" ma:index="6" nillable="true" ma:displayName="Page Sort Order" ma:internalName="Page_x0020_Sort_x0020_Order">
      <xsd:simpleType>
        <xsd:restriction base="dms:Number"/>
      </xsd:simpleType>
    </xsd:element>
    <xsd:element name="Sort_x0020_Order" ma:index="7" nillable="true" ma:displayName="Sort Order" ma:internalName="Sort_x0020_Order">
      <xsd:simpleType>
        <xsd:restriction base="dms:Number"/>
      </xsd:simpleType>
    </xsd:element>
    <xsd:element name="Fillable" ma:index="8" nillable="true" ma:displayName="Fillable" ma:format="Dropdown" ma:internalName="Fillable">
      <xsd:simpleType>
        <xsd:restriction base="dms:Choice">
          <xsd:enumeration value="Nonfillable"/>
          <xsd:enumeration value="Fillable"/>
        </xsd:restriction>
      </xsd:simpleType>
    </xsd:element>
    <xsd:element name="som_IsOpenInNewTab" ma:index="9" nillable="true" ma:displayName="Open Link In New Tab" ma:default="0" ma:internalName="som_IsOpenInNewTab">
      <xsd:simpleType>
        <xsd:restriction base="dms:Boolean"/>
      </xsd:simpleType>
    </xsd:element>
    <xsd:element name="kfc2e9f34b584e09a4dfad45193fd617" ma:index="11" nillable="true" ma:taxonomy="true" ma:internalName="kfc2e9f34b584e09a4dfad45193fd617" ma:taxonomyFieldName="Content_x0020_Audience" ma:displayName="Content Audience" ma:default="1;#All Employees|6bc884fa-9dfb-49ce-af07-824c4a8a1ac0" ma:fieldId="{4fc2e9f3-4b58-4e09-a4df-ad45193fd617}" ma:sspId="c0d83692-8000-456c-81e0-753272234f01" ma:termSetId="1b6069bf-5926-44b7-98d6-cc0bec659d35" ma:anchorId="00000000-0000-0000-0000-000000000000" ma:open="false" ma:isKeyword="false">
      <xsd:complexType>
        <xsd:sequence>
          <xsd:element ref="pc:Terms" minOccurs="0" maxOccurs="1"/>
        </xsd:sequence>
      </xsd:complexType>
    </xsd:element>
    <xsd:element name="k34b14aa96934db7a6567dc83a5ee0ba" ma:index="12" nillable="true" ma:taxonomy="true" ma:internalName="k34b14aa96934db7a6567dc83a5ee0ba" ma:taxonomyFieldName="Topic_x0020_Keyword" ma:displayName="Topic Keyword" ma:default="" ma:fieldId="{434b14aa-9693-4db7-a656-7dc83a5ee0ba}" ma:taxonomyMulti="true" ma:sspId="c0d83692-8000-456c-81e0-753272234f01" ma:termSetId="327cd3ef-44fa-40bc-92ad-acd4fab1e856" ma:anchorId="00000000-0000-0000-0000-000000000000" ma:open="false" ma:isKeyword="false">
      <xsd:complexType>
        <xsd:sequence>
          <xsd:element ref="pc:Terms" minOccurs="0" maxOccurs="1"/>
        </xsd:sequence>
      </xsd:complexType>
    </xsd:element>
    <xsd:element name="d8220c9e1229488886af245725860cbe" ma:index="14" nillable="true" ma:taxonomy="true" ma:internalName="d8220c9e1229488886af245725860cbe" ma:taxonomyFieldName="Type_x0020_Keyword" ma:displayName="Type Keyword" ma:default="" ma:fieldId="{d8220c9e-1229-4888-86af-245725860cbe}" ma:taxonomyMulti="true" ma:sspId="c0d83692-8000-456c-81e0-753272234f01" ma:termSetId="18693f18-3c31-473d-87dc-6b6a3b715b36" ma:anchorId="00000000-0000-0000-0000-000000000000" ma:open="false" ma:isKeyword="false">
      <xsd:complexType>
        <xsd:sequence>
          <xsd:element ref="pc:Terms" minOccurs="0" maxOccurs="1"/>
        </xsd:sequence>
      </xsd:complexType>
    </xsd:element>
    <xsd:element name="TaxCatchAll" ma:index="20" nillable="true" ma:displayName="Taxonomy Catch All Column" ma:description="" ma:hidden="true" ma:list="{7f7b6bad-8f56-4d5c-83fc-fb4457ffa153}" ma:internalName="TaxCatchAll" ma:showField="CatchAllData" ma:web="b0f9a085-db03-407c-a150-e76dea02d7d1">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description="" ma:hidden="true" ma:list="{7f7b6bad-8f56-4d5c-83fc-fb4457ffa153}" ma:internalName="TaxCatchAllLabel" ma:readOnly="true" ma:showField="CatchAllDataLabel" ma:web="b0f9a085-db03-407c-a150-e76dea02d7d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25b1c7-4def-4c17-bd53-bec34a62c486"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98a9ed-903a-4bd6-a896-1915695c2f25" elementFormDefault="qualified">
    <xsd:import namespace="http://schemas.microsoft.com/office/2006/documentManagement/types"/>
    <xsd:import namespace="http://schemas.microsoft.com/office/infopath/2007/PartnerControls"/>
    <xsd:element name="MediaServiceMetadata" ma:index="24" nillable="true" ma:displayName="MediaServiceMetadata" ma:description="" ma:hidden="true" ma:internalName="MediaServiceMetadata" ma:readOnly="true">
      <xsd:simpleType>
        <xsd:restriction base="dms:Note"/>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c0d83692-8000-456c-81e0-753272234f01" ma:termSetId="09814cd3-568e-fe90-9814-8d621ff8fb84" ma:anchorId="fba54fb3-c3e1-fe81-a776-ca4b69148c4d" ma:open="true" ma:isKeyword="false">
      <xsd:complexType>
        <xsd:sequence>
          <xsd:element ref="pc:Terms" minOccurs="0" maxOccurs="1"/>
        </xsd:sequence>
      </xsd:complexType>
    </xsd:element>
    <xsd:element name="MediaServiceFastMetadata" ma:index="30"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kfc2e9f34b584e09a4dfad45193fd617 xmlns="e4664c3e-f049-4574-bd7d-7499d2032cca">
      <Terms xmlns="http://schemas.microsoft.com/office/infopath/2007/PartnerControls">
        <TermInfo xmlns="http://schemas.microsoft.com/office/infopath/2007/PartnerControls">
          <TermName xmlns="http://schemas.microsoft.com/office/infopath/2007/PartnerControls">All Employees</TermName>
          <TermId xmlns="http://schemas.microsoft.com/office/infopath/2007/PartnerControls">6bc884fa-9dfb-49ce-af07-824c4a8a1ac0</TermId>
        </TermInfo>
      </Terms>
    </kfc2e9f34b584e09a4dfad45193fd617>
    <d8220c9e1229488886af245725860cbe xmlns="e4664c3e-f049-4574-bd7d-7499d2032cca">
      <Terms xmlns="http://schemas.microsoft.com/office/infopath/2007/PartnerControls"/>
    </d8220c9e1229488886af245725860cbe>
    <lcf76f155ced4ddcb4097134ff3c332f xmlns="2e98a9ed-903a-4bd6-a896-1915695c2f25">
      <Terms xmlns="http://schemas.microsoft.com/office/infopath/2007/PartnerControls"/>
    </lcf76f155ced4ddcb4097134ff3c332f>
    <Page_x0020_Sort_x0020_Order xmlns="e4664c3e-f049-4574-bd7d-7499d2032cca" xsi:nil="true"/>
    <Fillable xmlns="e4664c3e-f049-4574-bd7d-7499d2032cca" xsi:nil="true"/>
    <Document_x0020_Description xmlns="e4664c3e-f049-4574-bd7d-7499d2032cca" xsi:nil="true"/>
    <TaxCatchAll xmlns="e4664c3e-f049-4574-bd7d-7499d2032cca">
      <Value>1</Value>
    </TaxCatchAll>
    <Sort_x0020_Order xmlns="e4664c3e-f049-4574-bd7d-7499d2032cca" xsi:nil="true"/>
    <som_IsOpenInNewTab xmlns="e4664c3e-f049-4574-bd7d-7499d2032cca">false</som_IsOpenInNewTab>
    <k34b14aa96934db7a6567dc83a5ee0ba xmlns="e4664c3e-f049-4574-bd7d-7499d2032cca">
      <Terms xmlns="http://schemas.microsoft.com/office/infopath/2007/PartnerControls"/>
    </k34b14aa96934db7a6567dc83a5ee0ba>
    <Document_x0020_Number xmlns="e4664c3e-f049-4574-bd7d-7499d2032cca" xsi:nil="true"/>
  </documentManagement>
</p:properties>
</file>

<file path=customXml/item3.xml><?xml version="1.0" encoding="utf-8"?>
<?mso-contentType ?>
<SharedContentType xmlns="Microsoft.SharePoint.Taxonomy.ContentTypeSync" SourceId="c0d83692-8000-456c-81e0-753272234f01" ContentTypeId="0x010100D80FC88A48A3EA4889EF01C87FCFD42A"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CE8960-E208-40A8-A158-C528184B35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664c3e-f049-4574-bd7d-7499d2032cca"/>
    <ds:schemaRef ds:uri="d125b1c7-4def-4c17-bd53-bec34a62c486"/>
    <ds:schemaRef ds:uri="2e98a9ed-903a-4bd6-a896-1915695c2f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52D83C-18C1-479F-99FC-608D316E7C14}">
  <ds:schemaRefs>
    <ds:schemaRef ds:uri="d125b1c7-4def-4c17-bd53-bec34a62c486"/>
    <ds:schemaRef ds:uri="http://purl.org/dc/terms/"/>
    <ds:schemaRef ds:uri="2e98a9ed-903a-4bd6-a896-1915695c2f25"/>
    <ds:schemaRef ds:uri="http://schemas.microsoft.com/office/infopath/2007/PartnerControls"/>
    <ds:schemaRef ds:uri="http://purl.org/dc/elements/1.1/"/>
    <ds:schemaRef ds:uri="http://schemas.microsoft.com/office/2006/documentManagement/types"/>
    <ds:schemaRef ds:uri="e4664c3e-f049-4574-bd7d-7499d2032cca"/>
    <ds:schemaRef ds:uri="http://purl.org/dc/dcmitype/"/>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A6DD1CE3-8F54-4D7C-B954-BFC16B7C6DBC}">
  <ds:schemaRefs>
    <ds:schemaRef ds:uri="Microsoft.SharePoint.Taxonomy.ContentTypeSync"/>
  </ds:schemaRefs>
</ds:datastoreItem>
</file>

<file path=customXml/itemProps4.xml><?xml version="1.0" encoding="utf-8"?>
<ds:datastoreItem xmlns:ds="http://schemas.openxmlformats.org/officeDocument/2006/customXml" ds:itemID="{3C025E6F-3E50-4E10-BC95-30D9B4B33F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3236</TotalTime>
  <Words>3271</Words>
  <Application>Microsoft Office PowerPoint</Application>
  <PresentationFormat>Widescreen</PresentationFormat>
  <Paragraphs>300</Paragraphs>
  <Slides>47</Slides>
  <Notes>0</Notes>
  <HiddenSlides>0</HiddenSlides>
  <MMClips>44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Arial</vt:lpstr>
      <vt:lpstr>Calibri</vt:lpstr>
      <vt:lpstr>Wingdings</vt:lpstr>
      <vt:lpstr>Office Theme</vt:lpstr>
      <vt:lpstr>    Home and Community-Based Services (HCBS) Case Manager/Supports Coordinator Training  Module 1: Overview Of HCBS   </vt:lpstr>
      <vt:lpstr>Learning Objectives</vt:lpstr>
      <vt:lpstr>PART 1:</vt:lpstr>
      <vt:lpstr>Michigan as a Pioneer in HCBS</vt:lpstr>
      <vt:lpstr>Transition from Institutional Care to      HCBS</vt:lpstr>
      <vt:lpstr>HCBS Timeline</vt:lpstr>
      <vt:lpstr>Chief Funding Source of HCBS</vt:lpstr>
      <vt:lpstr>What Are HCBS?</vt:lpstr>
      <vt:lpstr>What Are HCBS (Cont’d)</vt:lpstr>
      <vt:lpstr>Knowledge Checkpoint</vt:lpstr>
      <vt:lpstr>Knowledge Checkpoint</vt:lpstr>
      <vt:lpstr>Bureau of Specialty Behavioral Health Services (BSBHS) </vt:lpstr>
      <vt:lpstr>BSBHS &amp; BCCHPS</vt:lpstr>
      <vt:lpstr>State Plan Services: Behavioral Health</vt:lpstr>
      <vt:lpstr>HSW</vt:lpstr>
      <vt:lpstr>HSW: Covered Services</vt:lpstr>
      <vt:lpstr>Knowledge Checkpoint</vt:lpstr>
      <vt:lpstr>Knowledge Checkpoint</vt:lpstr>
      <vt:lpstr>Knowledge Checkpoint</vt:lpstr>
      <vt:lpstr>Knowledge Checkpoint</vt:lpstr>
      <vt:lpstr>HSW: Additional Resources</vt:lpstr>
      <vt:lpstr>The SED Waiver</vt:lpstr>
      <vt:lpstr>SED Waiver: Eligibility</vt:lpstr>
      <vt:lpstr>SED Waiver: Additional Resources</vt:lpstr>
      <vt:lpstr>Knowledge Checkpoint</vt:lpstr>
      <vt:lpstr>Knowledge Checkpoint</vt:lpstr>
      <vt:lpstr>Knowledge Checkpoint</vt:lpstr>
      <vt:lpstr>Knowledge Checkpoint</vt:lpstr>
      <vt:lpstr>The Children’s Waiver Program</vt:lpstr>
      <vt:lpstr>CWP- Key Provisions</vt:lpstr>
      <vt:lpstr>CWP: Eligibility</vt:lpstr>
      <vt:lpstr>CWP: Covered Services</vt:lpstr>
      <vt:lpstr>CWP: Additional Resources</vt:lpstr>
      <vt:lpstr>Final Note</vt:lpstr>
      <vt:lpstr>PART 2:</vt:lpstr>
      <vt:lpstr>Intent of the HCBS Final Rule Set</vt:lpstr>
      <vt:lpstr>HCBS Requirements</vt:lpstr>
      <vt:lpstr>HCBS Requirements (Cont’d)</vt:lpstr>
      <vt:lpstr>HCBS Final Rule Set</vt:lpstr>
      <vt:lpstr>Highlights of the Final Rule</vt:lpstr>
      <vt:lpstr>Implementation of the Final Rule</vt:lpstr>
      <vt:lpstr>Key to Implementation of the Final Rule</vt:lpstr>
      <vt:lpstr>Additional Resources</vt:lpstr>
      <vt:lpstr>Knowledge Checkpoint</vt:lpstr>
      <vt:lpstr>Knowledge Checkpoint</vt:lpstr>
      <vt:lpstr>Please complete the evaluation for confirmation of attendance.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Lee, Vong</dc:creator>
  <cp:lastModifiedBy>Nida Khan</cp:lastModifiedBy>
  <cp:revision>36</cp:revision>
  <dcterms:created xsi:type="dcterms:W3CDTF">2023-02-06T16:32:06Z</dcterms:created>
  <dcterms:modified xsi:type="dcterms:W3CDTF">2026-06-04T19:03:27Z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2023-03-21T16:21:15Z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58ac1235-80af-4f2d-b87b-9b7eea05dab5</vt:lpwstr>
  </property>
  <property fmtid="{D5CDD505-2E9C-101B-9397-08002B2CF9AE}" pid="8" name="MSIP_Label_3a2fed65-62e7-46ea-af74-187e0c17143a_ContentBits">
    <vt:lpwstr>0</vt:lpwstr>
  </property>
  <property fmtid="{D5CDD505-2E9C-101B-9397-08002B2CF9AE}" pid="9" name="ContentTypeId">
    <vt:lpwstr>0x010100D80FC88A48A3EA4889EF01C87FCFD42A00243C14779FEA2F42A557E2184FC98439</vt:lpwstr>
  </property>
</Properties>
</file>